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3" r:id="rId2"/>
    <p:sldId id="256" r:id="rId3"/>
    <p:sldId id="257" r:id="rId4"/>
    <p:sldId id="268" r:id="rId5"/>
    <p:sldId id="258" r:id="rId6"/>
    <p:sldId id="277" r:id="rId7"/>
    <p:sldId id="281" r:id="rId8"/>
    <p:sldId id="269" r:id="rId9"/>
    <p:sldId id="280" r:id="rId10"/>
    <p:sldId id="282" r:id="rId11"/>
    <p:sldId id="259" r:id="rId12"/>
    <p:sldId id="283" r:id="rId13"/>
    <p:sldId id="260" r:id="rId14"/>
    <p:sldId id="284" r:id="rId15"/>
    <p:sldId id="261" r:id="rId16"/>
    <p:sldId id="262" r:id="rId17"/>
    <p:sldId id="285" r:id="rId18"/>
    <p:sldId id="286" r:id="rId19"/>
    <p:sldId id="287" r:id="rId20"/>
    <p:sldId id="267" r:id="rId21"/>
    <p:sldId id="271" r:id="rId22"/>
    <p:sldId id="272" r:id="rId23"/>
    <p:sldId id="288" r:id="rId24"/>
    <p:sldId id="289" r:id="rId25"/>
    <p:sldId id="273" r:id="rId26"/>
    <p:sldId id="290" r:id="rId27"/>
    <p:sldId id="274" r:id="rId28"/>
    <p:sldId id="291" r:id="rId29"/>
    <p:sldId id="275" r:id="rId30"/>
    <p:sldId id="276" r:id="rId31"/>
    <p:sldId id="292" r:id="rId32"/>
    <p:sldId id="278" r:id="rId33"/>
    <p:sldId id="279" r:id="rId3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0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4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4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4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AB219C9-3459-4674-B198-325B950EE0C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" grpId="0"/>
      <p:bldP spid="514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7BE82E-A45A-4D15-BA0B-68174EEF9284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74407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D003AC-E6E3-4F77-9FB8-289C1A32BFC4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4938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26F62F-34C7-4B76-A1B2-A8D30C6623B1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53514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F4134B-24CE-405E-9E47-7319DC7B9C2E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2036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544123-B392-41F2-BEDC-54CDCE7828CB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03650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1FE9BB-45F6-4AC9-BEB0-71220F9E071F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489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8E84C-AD4B-4CF7-8CE0-A5A238726FA4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86344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5A51BE-A3DD-4980-95BF-5DC52B0B02E8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8712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F20D27-168F-49AF-8DBA-83797BA5D44F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69188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F8EBF9-C0A8-4E51-8E60-79D2E4A7C0B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14170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423888C-0349-44A6-BE9E-79072F923A9B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/>
      <p:bldP spid="412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qo8hJ1JRgc&amp;feature=relate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hyperlink" Target="http://cs.wikipedia.org/wiki/Ludwig_van_Beethov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oGspc1T9iI&amp;feature=related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NoGspc1T9iI?version=3&amp;hl=cs_CZ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Carl_Maria_von_Webe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LhVcFEOn5k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://www.youtube.com/v/mLhVcFEOn5k?version=3&amp;hl=cs_CZ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Richard_Wagne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F4919NJRsE&amp;feature=related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KF4919NJRsE?version=3&amp;hl=cs_CZ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yUB4a4YY6s&amp;feature=relmf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10ytvU_JQjI?version=3&amp;hl=cs_CZ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wr_eQrOEYk&amp;feature=related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Fwr_eQrOEYk?version=3&amp;hl=cs_CZ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aKAH_t0aXA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1aKAH_t0aXA?version=3&amp;hl=cs_CZ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rabalet.cz/" TargetMode="Externa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iCICcBzFKo" TargetMode="External"/><Relationship Id="rId2" Type="http://schemas.openxmlformats.org/officeDocument/2006/relationships/hyperlink" Target="http://cs.wikipedia.org/wiki/Michail_Ivanovi%C4%8D_Glink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://www.youtube.com/watch?v=1YMoHzPbQi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iCICcBzFKo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EiCICcBzFKo?version=3&amp;hl=cs_CZ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Cx6lI3XiaE&amp;feature=related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DCx6lI3XiaE?version=3&amp;hl=cs_CZ" TargetMode="Externa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3AvzmcGuJQ&amp;feature=related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hyperlink" Target="http://www.youtube.com/watch?v=BARfdXKokR4&amp;feature=related" TargetMode="External"/><Relationship Id="rId4" Type="http://schemas.openxmlformats.org/officeDocument/2006/relationships/hyperlink" Target="http://www.youtube.com/watch?v=ADfvxANnj1E&amp;feature=relat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3AvzmcGuJQ&amp;feature=related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e3AvzmcGuJQ?version=3&amp;hl=cs_CZ" TargetMode="Externa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8/Musorgskiy.jpg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pVSOnvNYU-8?version=3&amp;hl=cs_CZ" TargetMode="External"/><Relationship Id="rId4" Type="http://schemas.openxmlformats.org/officeDocument/2006/relationships/hyperlink" Target="http://www.youtube.com/watch?v=pVSOnvNYU-8&amp;feature=related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2/2d/Sergei_Prokofiev_02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s.wikipedia.org/wiki/Sergej_Prokofje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s.wikipedia.org/wiki/Soubor:Dmitri1.jpg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XSl0uTEOW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uXSl0uTEOWc?version=3&amp;hl=cs_CZ" TargetMode="Externa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Musorgskiy.jpg" TargetMode="External"/><Relationship Id="rId3" Type="http://schemas.openxmlformats.org/officeDocument/2006/relationships/hyperlink" Target="http://cs.wikipedia.org/wiki/Soubor:Beethoven.jpg" TargetMode="External"/><Relationship Id="rId7" Type="http://schemas.openxmlformats.org/officeDocument/2006/relationships/hyperlink" Target="http://ru.wikipedia.org/wiki/%D0%A4%D0%B0%D0%B9%D0%BB:Portr%C3%A4t_des_Komponisten_Pjotr_I._Tschaikowski_(1840-1893).jpg" TargetMode="External"/><Relationship Id="rId2" Type="http://schemas.openxmlformats.org/officeDocument/2006/relationships/hyperlink" Target="http://cs.wikipedia.org/wiki/Soubor:Wolfgang-amadeus-mozart_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Michail_Ivanovi%C4%8D_Glinka.jpg" TargetMode="External"/><Relationship Id="rId5" Type="http://schemas.openxmlformats.org/officeDocument/2006/relationships/hyperlink" Target="http://cs.wikipedia.org/wiki/Soubor:Richard_Wagner_by_Caesar_Willich_ca_1862.jpg" TargetMode="External"/><Relationship Id="rId4" Type="http://schemas.openxmlformats.org/officeDocument/2006/relationships/hyperlink" Target="http://de.wikipedia.org/w/index.php?title=Datei:Carl_Maria_von_Weber_Statue.jpg&amp;filetimestamp=20060124220150" TargetMode="External"/><Relationship Id="rId9" Type="http://schemas.openxmlformats.org/officeDocument/2006/relationships/hyperlink" Target="http://cs.wikipedia.org/wiki/%C5%A0ostakovi%C4%8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hyperlink" Target="http://cs.wikipedia.org/wiki/Wolfgang_Amadeus_Mozar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o6_drZY7Vg&amp;feature=relmf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ko6_drZY7Vg?version=3&amp;hl=cs_CZ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e72gvJvpi8&amp;feature=related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Ue72gvJvpi8?version=3&amp;hl=cs_CZ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l2A9fgklQ4&amp;feature=related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ql2A9fgklQ4?version=3&amp;hl=cs_CZ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r>
              <a:rPr lang="cs-CZ" sz="4000" dirty="0" smtClean="0"/>
              <a:t>Tento vzdělávací materiál vznikl </a:t>
            </a:r>
            <a:br>
              <a:rPr lang="cs-CZ" sz="4000" dirty="0" smtClean="0"/>
            </a:br>
            <a:r>
              <a:rPr lang="cs-CZ" sz="4000" dirty="0" smtClean="0"/>
              <a:t>v rámci projektu EU – peníze školám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7182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88" y="1700808"/>
            <a:ext cx="61214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771800" y="610865"/>
            <a:ext cx="3552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hlinkClick r:id="rId3"/>
              </a:rPr>
              <a:t>ÚNOS ZE SERAILU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1668381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73" y="836712"/>
            <a:ext cx="4433437" cy="53307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38952" y="692696"/>
            <a:ext cx="5976664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Vyvrcholením této etapy v operní historii je</a:t>
            </a:r>
            <a:r>
              <a:rPr lang="cs-CZ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Fidelio</a:t>
            </a:r>
            <a:r>
              <a:rPr lang="cs-C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cs-CZ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jediná opera jejímž autorem je</a:t>
            </a:r>
          </a:p>
          <a:p>
            <a:pPr algn="ctr"/>
            <a:endParaRPr lang="cs-CZ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cs-C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LUDVIG VAN BEETHOVEN</a:t>
            </a:r>
            <a:endParaRPr lang="cs-CZ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cs-CZ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251520" y="3140968"/>
            <a:ext cx="467995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028384" y="6235399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obr.2</a:t>
            </a:r>
            <a:endParaRPr lang="cs-CZ" sz="14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63888" y="332656"/>
            <a:ext cx="1710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FIDELIO</a:t>
            </a:r>
            <a:endParaRPr lang="cs-CZ" sz="3200" dirty="0"/>
          </a:p>
        </p:txBody>
      </p:sp>
      <p:pic>
        <p:nvPicPr>
          <p:cNvPr id="3" name="NoGspc1T9iI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75656" y="1484784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8384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6088"/>
            <a:ext cx="5442181" cy="40816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3645024"/>
            <a:ext cx="7992690" cy="3007171"/>
          </a:xfrm>
        </p:spPr>
        <p:txBody>
          <a:bodyPr/>
          <a:lstStyle/>
          <a:p>
            <a:r>
              <a:rPr lang="cs-CZ" sz="2400" dirty="0">
                <a:solidFill>
                  <a:schemeClr val="tx1"/>
                </a:solidFill>
              </a:rPr>
              <a:t>Zásadní obrat přišel ve dvacátých letech 19. století s nástupem romantismu. Nastupují nové odstíny hudebního výrazu. V opeře sbor přestává být dekorativní stafáží a stává se součástí dramatického děje.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Novátorem tohoto období je bezesporu</a:t>
            </a:r>
            <a:r>
              <a:rPr lang="cs-CZ" sz="3800" dirty="0">
                <a:solidFill>
                  <a:schemeClr val="tx1"/>
                </a:solidFill>
              </a:rPr>
              <a:t/>
            </a:r>
            <a:br>
              <a:rPr lang="cs-CZ" sz="38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  <a:hlinkClick r:id="rId3"/>
              </a:rPr>
              <a:t>CARL MARIA von WEBER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(1786 – 1826</a:t>
            </a:r>
            <a:r>
              <a:rPr lang="cs-CZ" sz="2000" dirty="0" smtClean="0">
                <a:solidFill>
                  <a:schemeClr val="tx1"/>
                </a:solidFill>
              </a:rPr>
              <a:t>) 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>Weberovo dílo svou novostí a lidovou intonací zapůsobilo nejen na rozvoj hudby německé.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053741" y="332656"/>
            <a:ext cx="28387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obr.3</a:t>
            </a:r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socha C. M. von Webera, kterou můžeme vidět  na náměstí před divadlem v Drážďanech</a:t>
            </a:r>
            <a:endParaRPr lang="cs-CZ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1475656" y="116633"/>
            <a:ext cx="6011862" cy="1440160"/>
          </a:xfrm>
          <a:noFill/>
          <a:ln/>
        </p:spPr>
        <p:txBody>
          <a:bodyPr/>
          <a:lstStyle/>
          <a:p>
            <a:pPr algn="ctr"/>
            <a:endParaRPr lang="cs-CZ" sz="2400" dirty="0"/>
          </a:p>
          <a:p>
            <a:pPr algn="ctr">
              <a:buFont typeface="Wingdings" pitchFamily="2" charset="2"/>
              <a:buNone/>
            </a:pPr>
            <a:r>
              <a:rPr lang="cs-CZ" sz="2400" dirty="0"/>
              <a:t>Jeho nejhranější dílo je romantická </a:t>
            </a:r>
            <a:r>
              <a:rPr lang="cs-CZ" sz="2400" dirty="0" smtClean="0"/>
              <a:t>opera</a:t>
            </a:r>
            <a:endParaRPr lang="cs-CZ" sz="2400" dirty="0"/>
          </a:p>
          <a:p>
            <a:pPr algn="ctr">
              <a:buFont typeface="Wingdings" pitchFamily="2" charset="2"/>
              <a:buNone/>
            </a:pPr>
            <a:r>
              <a:rPr lang="cs-CZ" dirty="0">
                <a:hlinkClick r:id="rId3"/>
              </a:rPr>
              <a:t>ČAROSTŘELEC</a:t>
            </a:r>
            <a:endParaRPr lang="cs-CZ" dirty="0"/>
          </a:p>
        </p:txBody>
      </p:sp>
      <p:pic>
        <p:nvPicPr>
          <p:cNvPr id="4" name="mLhVcFEOn5k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9632" y="1808820"/>
            <a:ext cx="6120680" cy="45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25304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6855"/>
            <a:ext cx="4064132" cy="48965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cs-CZ" sz="2000">
                <a:solidFill>
                  <a:schemeClr val="tx1"/>
                </a:solidFill>
              </a:rPr>
              <a:t>Do světa opery zasáhl velice významnou měrou</a:t>
            </a:r>
            <a:r>
              <a:rPr lang="cs-CZ" sz="3800">
                <a:solidFill>
                  <a:schemeClr val="tx1"/>
                </a:solidFill>
              </a:rPr>
              <a:t> </a:t>
            </a:r>
            <a:br>
              <a:rPr lang="cs-CZ" sz="3800">
                <a:solidFill>
                  <a:schemeClr val="tx1"/>
                </a:solidFill>
              </a:rPr>
            </a:br>
            <a:r>
              <a:rPr lang="cs-CZ" sz="2400">
                <a:solidFill>
                  <a:schemeClr val="tx1"/>
                </a:solidFill>
                <a:hlinkClick r:id="rId3"/>
              </a:rPr>
              <a:t>RICHARD WAGNER </a:t>
            </a:r>
            <a:r>
              <a:rPr lang="cs-CZ" sz="2400">
                <a:solidFill>
                  <a:schemeClr val="tx1"/>
                </a:solidFill>
              </a:rPr>
              <a:t>(1813 – 1883)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347864" y="1422442"/>
            <a:ext cx="5544616" cy="4824413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sz="2000" dirty="0"/>
              <a:t>Jenom málo hudebníků vyvolává tak silné vášně jako Richard Wagner. Skladatel A. </a:t>
            </a:r>
            <a:r>
              <a:rPr lang="cs-CZ" sz="2000" dirty="0" err="1"/>
              <a:t>Bruckner</a:t>
            </a:r>
            <a:r>
              <a:rPr lang="cs-CZ" sz="2000" dirty="0"/>
              <a:t> před ním při jejich setkání padl na kolena. Dirigent Hans von </a:t>
            </a:r>
            <a:r>
              <a:rPr lang="cs-CZ" sz="2000" dirty="0" err="1"/>
              <a:t>Bülow</a:t>
            </a:r>
            <a:r>
              <a:rPr lang="cs-CZ" sz="2000" dirty="0"/>
              <a:t> popsal Wagnera jako „slavného a jedinečného muže, kterého musíte uctívat jako boha“. Někteří zas považovali jeho hudbu za nudnou a jeho germánské ságy o bozích a hrdinech za odpudivé. </a:t>
            </a:r>
          </a:p>
          <a:p>
            <a:pPr algn="ctr">
              <a:buFont typeface="Wingdings" pitchFamily="2" charset="2"/>
              <a:buNone/>
            </a:pPr>
            <a:r>
              <a:rPr lang="cs-CZ" sz="2000" dirty="0"/>
              <a:t>Stal se však tvůrcem zcela nového stylu, širšího pojetí „hudebního dramatu“, který znamenal revoluci v umění operní skladby. </a:t>
            </a:r>
          </a:p>
          <a:p>
            <a:pPr algn="ctr">
              <a:buFont typeface="Wingdings" pitchFamily="2" charset="2"/>
              <a:buNone/>
            </a:pPr>
            <a:r>
              <a:rPr lang="cs-CZ" sz="2000" dirty="0"/>
              <a:t>Jeho pojetí leitmotivů a integrovaného hudebního výrazu mělo také silný vliv na filmovou hudbu 20.století.</a:t>
            </a:r>
          </a:p>
          <a:p>
            <a:pPr algn="ctr">
              <a:buFont typeface="Wingdings" pitchFamily="2" charset="2"/>
              <a:buNone/>
            </a:pPr>
            <a:endParaRPr lang="cs-CZ" sz="2000" dirty="0"/>
          </a:p>
          <a:p>
            <a:pPr algn="ctr">
              <a:buFont typeface="Wingdings" pitchFamily="2" charset="2"/>
              <a:buNone/>
            </a:pP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81526" y="6286275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obr.4</a:t>
            </a:r>
            <a:endParaRPr lang="cs-CZ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229600" cy="93595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sz="2000" dirty="0" smtClean="0"/>
              <a:t>Nejhranější </a:t>
            </a:r>
            <a:r>
              <a:rPr lang="cs-CZ" sz="2000" dirty="0"/>
              <a:t>Wagnerovy opery jsou</a:t>
            </a:r>
            <a:r>
              <a:rPr lang="cs-CZ" sz="2000" dirty="0" smtClean="0"/>
              <a:t>:</a:t>
            </a:r>
            <a:endParaRPr lang="cs-CZ" sz="2000" dirty="0"/>
          </a:p>
          <a:p>
            <a:pPr algn="ctr">
              <a:buFont typeface="Wingdings" pitchFamily="2" charset="2"/>
              <a:buNone/>
            </a:pPr>
            <a:r>
              <a:rPr lang="cs-CZ" sz="2800" dirty="0">
                <a:hlinkClick r:id="rId3"/>
              </a:rPr>
              <a:t>BLUDNÝ </a:t>
            </a:r>
            <a:r>
              <a:rPr lang="cs-CZ" sz="2800" dirty="0" smtClean="0">
                <a:hlinkClick r:id="rId3"/>
              </a:rPr>
              <a:t>HOLANĎAN</a:t>
            </a:r>
            <a:endParaRPr lang="cs-CZ" sz="2800" dirty="0"/>
          </a:p>
        </p:txBody>
      </p:sp>
      <p:pic>
        <p:nvPicPr>
          <p:cNvPr id="2" name="KF4919NJRsE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47664" y="1556792"/>
            <a:ext cx="6120000" cy="4590000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229600" cy="64792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sz="2800" dirty="0" smtClean="0">
                <a:hlinkClick r:id="rId3"/>
              </a:rPr>
              <a:t>TANHÄUSER</a:t>
            </a:r>
            <a:endParaRPr lang="cs-CZ" sz="2800" dirty="0"/>
          </a:p>
        </p:txBody>
      </p:sp>
      <p:pic>
        <p:nvPicPr>
          <p:cNvPr id="2" name="10ytvU_JQjI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75656" y="1484784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5319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229600" cy="719931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sz="2800" dirty="0" smtClean="0">
                <a:hlinkClick r:id="rId3"/>
              </a:rPr>
              <a:t>LOHENGRIN</a:t>
            </a:r>
            <a:r>
              <a:rPr lang="cs-CZ" sz="2800" dirty="0" smtClean="0"/>
              <a:t> </a:t>
            </a:r>
            <a:r>
              <a:rPr lang="cs-CZ" sz="2000" dirty="0"/>
              <a:t>(vznikal </a:t>
            </a:r>
            <a:r>
              <a:rPr lang="cs-CZ" sz="2000" dirty="0" err="1"/>
              <a:t>m.j</a:t>
            </a:r>
            <a:r>
              <a:rPr lang="cs-CZ" sz="2000" dirty="0"/>
              <a:t>. i v Ústí </a:t>
            </a:r>
            <a:r>
              <a:rPr lang="cs-CZ" sz="2000" dirty="0" err="1"/>
              <a:t>n.L</a:t>
            </a:r>
            <a:r>
              <a:rPr lang="cs-CZ" sz="2000" dirty="0" err="1" smtClean="0"/>
              <a:t>.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pic>
        <p:nvPicPr>
          <p:cNvPr id="2" name="Fwr_eQrOEYk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1640" y="1408232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5319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229600" cy="719931"/>
          </a:xfrm>
        </p:spPr>
        <p:txBody>
          <a:bodyPr/>
          <a:lstStyle/>
          <a:p>
            <a:pPr algn="ctr">
              <a:buNone/>
            </a:pPr>
            <a:r>
              <a:rPr lang="cs-CZ" sz="2800" dirty="0" smtClean="0">
                <a:hlinkClick r:id="rId3"/>
              </a:rPr>
              <a:t>PRSTEN NIBELUNGŮV </a:t>
            </a:r>
            <a:r>
              <a:rPr lang="cs-CZ" sz="2000" dirty="0" smtClean="0"/>
              <a:t>(tetralogie části: Zlato Rýna, Valkýra, Siegfried, a Soumrak bohů – celé trvá téměř 16 hodin!)</a:t>
            </a:r>
            <a:endParaRPr lang="cs-CZ" sz="2000" dirty="0"/>
          </a:p>
        </p:txBody>
      </p:sp>
      <p:pic>
        <p:nvPicPr>
          <p:cNvPr id="2" name="1aKAH_t0aXA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9632" y="1412776"/>
            <a:ext cx="6168685" cy="462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5319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2836912"/>
          </a:xfrm>
        </p:spPr>
        <p:txBody>
          <a:bodyPr/>
          <a:lstStyle/>
          <a:p>
            <a:r>
              <a:rPr lang="cs-CZ" dirty="0" smtClean="0"/>
              <a:t>NĚMECKÁ A RUSKÁ OPERA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200" dirty="0" smtClean="0"/>
              <a:t>(příklad vlivu germánské a slovanské kultury na operní tvorbu) </a:t>
            </a:r>
            <a:endParaRPr lang="cs-CZ" sz="3200" dirty="0"/>
          </a:p>
        </p:txBody>
      </p:sp>
    </p:spTree>
  </p:cSld>
  <p:clrMapOvr>
    <a:masterClrMapping/>
  </p:clrMapOvr>
  <p:transition spd="med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0381" y="403709"/>
            <a:ext cx="8301038" cy="4032250"/>
          </a:xfrm>
        </p:spPr>
        <p:txBody>
          <a:bodyPr/>
          <a:lstStyle/>
          <a:p>
            <a:r>
              <a:rPr lang="cs-CZ" sz="2800" dirty="0"/>
              <a:t>Všechny zmiňované opery můžeme pravidelně vídat v repertoáru všech světových operních scén.</a:t>
            </a:r>
            <a:br>
              <a:rPr lang="cs-CZ" sz="2800" dirty="0"/>
            </a:br>
            <a:r>
              <a:rPr lang="cs-CZ" sz="2800" dirty="0" smtClean="0"/>
              <a:t>Mnoho </a:t>
            </a:r>
            <a:r>
              <a:rPr lang="cs-CZ" sz="2800" dirty="0"/>
              <a:t>z nich nám průběžně nabízí i </a:t>
            </a:r>
            <a:br>
              <a:rPr lang="cs-CZ" sz="2800" dirty="0"/>
            </a:br>
            <a:r>
              <a:rPr lang="cs-CZ" sz="3200" dirty="0"/>
              <a:t>Severočeské divadlo opery a baletu</a:t>
            </a:r>
            <a:br>
              <a:rPr lang="cs-CZ" sz="3200" dirty="0"/>
            </a:br>
            <a:r>
              <a:rPr lang="cs-CZ" sz="3200" dirty="0"/>
              <a:t> v Ústí n</a:t>
            </a:r>
            <a:r>
              <a:rPr lang="cs-CZ" sz="3200" dirty="0" smtClean="0"/>
              <a:t>. L</a:t>
            </a:r>
            <a:r>
              <a:rPr lang="cs-CZ" sz="3200" dirty="0"/>
              <a:t>.</a:t>
            </a:r>
          </a:p>
        </p:txBody>
      </p:sp>
      <p:pic>
        <p:nvPicPr>
          <p:cNvPr id="24581" name="Picture 5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370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7848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sz="2800" dirty="0" smtClean="0"/>
              <a:t>Opera </a:t>
            </a:r>
            <a:r>
              <a:rPr lang="cs-CZ" sz="2800" dirty="0"/>
              <a:t>se do Ruska dostává poprvé v roce 1670 z Itálie. Vzápětí bylo zřízeno první dvorní divadlo carské. V polovině 18. století začíná velký rozvoj dvorské opery s italskými soubory</a:t>
            </a:r>
            <a:r>
              <a:rPr lang="cs-CZ" sz="2800" dirty="0" smtClean="0"/>
              <a:t>. Spolu s baletem patřila a patří k velmi oblíbeným divadelním žánrům.</a:t>
            </a:r>
          </a:p>
          <a:p>
            <a:pPr algn="ctr">
              <a:buFont typeface="Wingdings" pitchFamily="2" charset="2"/>
              <a:buNone/>
            </a:pPr>
            <a:endParaRPr lang="cs-CZ" sz="2800" dirty="0" smtClean="0"/>
          </a:p>
          <a:p>
            <a:pPr algn="ctr">
              <a:buFont typeface="Wingdings" pitchFamily="2" charset="2"/>
              <a:buNone/>
            </a:pPr>
            <a:r>
              <a:rPr lang="cs-CZ" sz="2800" dirty="0" smtClean="0"/>
              <a:t>Ruská opera (a hudba vůbec) nese typické znaky slovanského umění – je často dost odlišná od hudby germánské.</a:t>
            </a:r>
          </a:p>
          <a:p>
            <a:pPr algn="ctr">
              <a:buFont typeface="Wingdings" pitchFamily="2" charset="2"/>
              <a:buNone/>
            </a:pPr>
            <a:endParaRPr lang="cs-CZ" sz="28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35696" y="476672"/>
            <a:ext cx="5830416" cy="66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r>
              <a:rPr lang="cs-CZ" dirty="0" smtClean="0"/>
              <a:t>RUSKÁ OPERA</a:t>
            </a:r>
            <a:endParaRPr lang="cs-CZ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14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>
                <a:solidFill>
                  <a:schemeClr val="tx1"/>
                </a:solidFill>
              </a:rPr>
              <a:t>První etapu typicky ruského umění operního představuje</a:t>
            </a:r>
            <a:r>
              <a:rPr lang="cs-CZ" sz="2800">
                <a:solidFill>
                  <a:schemeClr val="tx1"/>
                </a:solidFill>
              </a:rPr>
              <a:t>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3200">
                <a:solidFill>
                  <a:schemeClr val="tx1"/>
                </a:solidFill>
                <a:hlinkClick r:id="rId2"/>
              </a:rPr>
              <a:t>Michail Ivanovič GLINKA</a:t>
            </a:r>
            <a:r>
              <a:rPr lang="cs-CZ" sz="2800">
                <a:solidFill>
                  <a:schemeClr val="tx1"/>
                </a:solidFill>
              </a:rPr>
              <a:t/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400">
                <a:solidFill>
                  <a:schemeClr val="tx1"/>
                </a:solidFill>
              </a:rPr>
              <a:t>(1804 – 1857)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66084" y="1506386"/>
            <a:ext cx="4038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sz="2400" dirty="0"/>
              <a:t>Byl původem šlechtic ze statkářské rodin. Hudbou se zabýval amatérsky</a:t>
            </a:r>
          </a:p>
          <a:p>
            <a:pPr algn="ctr">
              <a:buFont typeface="Wingdings" pitchFamily="2" charset="2"/>
              <a:buNone/>
            </a:pPr>
            <a:r>
              <a:rPr lang="cs-CZ" sz="2400" dirty="0"/>
              <a:t>Složil pouze 2 opery, rozhodně však ne bezvýznamné:</a:t>
            </a:r>
          </a:p>
          <a:p>
            <a:pPr algn="ctr">
              <a:buFont typeface="Wingdings" pitchFamily="2" charset="2"/>
              <a:buNone/>
            </a:pPr>
            <a:r>
              <a:rPr lang="cs-CZ" dirty="0">
                <a:hlinkClick r:id="rId3"/>
              </a:rPr>
              <a:t>IVAN SUSANIN</a:t>
            </a:r>
            <a:endParaRPr lang="cs-CZ" dirty="0"/>
          </a:p>
          <a:p>
            <a:pPr algn="ctr">
              <a:buFont typeface="Wingdings" pitchFamily="2" charset="2"/>
              <a:buNone/>
            </a:pPr>
            <a:r>
              <a:rPr lang="cs-CZ" dirty="0">
                <a:hlinkClick r:id="rId4"/>
              </a:rPr>
              <a:t>RUSLAN A LUDMILA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91880" y="6243734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obr.5</a:t>
            </a:r>
            <a:endParaRPr lang="cs-CZ" sz="1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8891"/>
            <a:ext cx="3672408" cy="54857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345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39752" y="404664"/>
            <a:ext cx="4092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cs-CZ" sz="3200" dirty="0" smtClean="0">
                <a:hlinkClick r:id="rId3"/>
              </a:rPr>
              <a:t>IVAN SUSANIN</a:t>
            </a:r>
            <a:endParaRPr lang="cs-CZ" sz="3200" dirty="0"/>
          </a:p>
        </p:txBody>
      </p:sp>
      <p:pic>
        <p:nvPicPr>
          <p:cNvPr id="3" name="EiCICcBzFKo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75656" y="1430778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8124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39752" y="476672"/>
            <a:ext cx="3926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cs-CZ" sz="3200" dirty="0" smtClean="0">
                <a:hlinkClick r:id="rId3"/>
              </a:rPr>
              <a:t>RUSLAN A LUDMILA</a:t>
            </a:r>
            <a:endParaRPr lang="cs-CZ" sz="3200" dirty="0"/>
          </a:p>
        </p:txBody>
      </p:sp>
      <p:pic>
        <p:nvPicPr>
          <p:cNvPr id="3" name="DCx6lI3XiaE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3237" y="1322766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2778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990600"/>
          </a:xfrm>
        </p:spPr>
        <p:txBody>
          <a:bodyPr/>
          <a:lstStyle/>
          <a:p>
            <a:r>
              <a:rPr lang="cs-CZ" sz="2400">
                <a:solidFill>
                  <a:schemeClr val="tx1"/>
                </a:solidFill>
              </a:rPr>
              <a:t>K nejznámějším operním tvůrcům bezesporu patří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2000"/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1628775"/>
            <a:ext cx="5256213" cy="506730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3200" dirty="0"/>
              <a:t>Petr </a:t>
            </a:r>
            <a:r>
              <a:rPr lang="cs-CZ" sz="3200" dirty="0" err="1"/>
              <a:t>Iljič</a:t>
            </a:r>
            <a:r>
              <a:rPr lang="cs-CZ" sz="3200" dirty="0"/>
              <a:t> ČAJKOVSKIJ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 (1840 – 1893)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24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/>
              <a:t>z jeho mnoha oper si uvedeme ty, které se </a:t>
            </a:r>
            <a:r>
              <a:rPr lang="cs-CZ" sz="1800" dirty="0" smtClean="0"/>
              <a:t>hrají </a:t>
            </a:r>
            <a:r>
              <a:rPr lang="cs-CZ" sz="1800" dirty="0"/>
              <a:t>nejčastěji: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8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8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>
                <a:hlinkClick r:id="rId3"/>
              </a:rPr>
              <a:t>EVŽEN ONĚGIN</a:t>
            </a:r>
            <a:endParaRPr lang="cs-CZ" sz="24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24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>
                <a:hlinkClick r:id="rId4"/>
              </a:rPr>
              <a:t>PIKOVÁ DÁMA</a:t>
            </a:r>
            <a:endParaRPr lang="cs-CZ" sz="24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24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>
                <a:hlinkClick r:id="rId5"/>
              </a:rPr>
              <a:t>PANNA ORLEÁNSKÁ</a:t>
            </a:r>
            <a:endParaRPr lang="cs-CZ" sz="24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20448" y="6404127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obr.6</a:t>
            </a:r>
            <a:endParaRPr lang="cs-CZ" sz="14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3016"/>
            <a:ext cx="4448175" cy="571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7976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15816" y="476672"/>
            <a:ext cx="3020379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3200" dirty="0" smtClean="0">
                <a:hlinkClick r:id="rId3"/>
              </a:rPr>
              <a:t>EVŽEN ONĚGIN</a:t>
            </a:r>
            <a:endParaRPr lang="cs-CZ" sz="3200" dirty="0"/>
          </a:p>
        </p:txBody>
      </p:sp>
      <p:pic>
        <p:nvPicPr>
          <p:cNvPr id="3" name="e3AvzmcGuJQ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6005" y="1556792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7316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cs-CZ"/>
          </a:p>
          <a:p>
            <a:pPr marL="0" indent="0" algn="ctr">
              <a:buFont typeface="Wingdings" pitchFamily="2" charset="2"/>
              <a:buNone/>
            </a:pPr>
            <a:endParaRPr lang="cs-CZ"/>
          </a:p>
          <a:p>
            <a:pPr marL="0" indent="0" algn="ctr">
              <a:buFont typeface="Wingdings" pitchFamily="2" charset="2"/>
              <a:buNone/>
            </a:pPr>
            <a:endParaRPr lang="cs-CZ"/>
          </a:p>
          <a:p>
            <a:pPr marL="0" indent="0" algn="ctr">
              <a:buFont typeface="Wingdings" pitchFamily="2" charset="2"/>
              <a:buNone/>
            </a:pPr>
            <a:endParaRPr lang="cs-CZ"/>
          </a:p>
          <a:p>
            <a:pPr marL="0" indent="0" algn="ctr">
              <a:buFont typeface="Wingdings" pitchFamily="2" charset="2"/>
              <a:buNone/>
            </a:pPr>
            <a:endParaRPr lang="cs-CZ" sz="200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539750" y="476250"/>
            <a:ext cx="78486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cs-CZ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cs-CZ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30" name="Picture 18" descr="Soubor:Musorgski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3619500" cy="5705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743325" y="1700213"/>
            <a:ext cx="540067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Modest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Petrovič MUSORGSKIJ</a:t>
            </a:r>
          </a:p>
          <a:p>
            <a:pPr algn="ctr"/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(1839 – 1881)</a:t>
            </a:r>
          </a:p>
          <a:p>
            <a:pPr algn="ctr"/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cs-CZ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ŽENITBA</a:t>
            </a:r>
          </a:p>
          <a:p>
            <a:pPr algn="ctr"/>
            <a:r>
              <a:rPr lang="cs-CZ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BORIS GODUNOV</a:t>
            </a:r>
          </a:p>
          <a:p>
            <a:pPr algn="ctr"/>
            <a:r>
              <a:rPr lang="cs-CZ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CHOVANŠTINA</a:t>
            </a:r>
            <a:endParaRPr lang="cs-CZ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458439" y="6307091"/>
            <a:ext cx="569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obr.7</a:t>
            </a:r>
            <a:endParaRPr lang="cs-CZ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408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VSOnvNYU-8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9632" y="1340768"/>
            <a:ext cx="6120000" cy="4590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16088" y="476672"/>
            <a:ext cx="3407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BORIS GODUNOV</a:t>
            </a:r>
            <a:endParaRPr lang="cs-CZ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93396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cs-CZ" sz="2400"/>
          </a:p>
          <a:p>
            <a:pPr algn="ctr">
              <a:buFont typeface="Wingdings" pitchFamily="2" charset="2"/>
              <a:buNone/>
            </a:pPr>
            <a:endParaRPr lang="cs-CZ" sz="2400"/>
          </a:p>
        </p:txBody>
      </p:sp>
      <p:pic>
        <p:nvPicPr>
          <p:cNvPr id="14350" name="Picture 14" descr="Soubor:Sergei Prokofiev 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765175"/>
            <a:ext cx="4735512" cy="52562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4592" y="332656"/>
            <a:ext cx="5472113" cy="6308725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sz="3200" dirty="0">
                <a:hlinkClick r:id="rId4"/>
              </a:rPr>
              <a:t>Sergej PROKOFJEV</a:t>
            </a:r>
            <a:endParaRPr lang="cs-CZ" sz="3200" dirty="0"/>
          </a:p>
          <a:p>
            <a:pPr algn="ctr">
              <a:buFont typeface="Wingdings" pitchFamily="2" charset="2"/>
              <a:buNone/>
            </a:pPr>
            <a:r>
              <a:rPr lang="cs-CZ" sz="3200" dirty="0"/>
              <a:t>(1891 – 1953)</a:t>
            </a:r>
          </a:p>
          <a:p>
            <a:pPr algn="ctr">
              <a:buFont typeface="Wingdings" pitchFamily="2" charset="2"/>
              <a:buNone/>
            </a:pPr>
            <a:r>
              <a:rPr lang="cs-CZ" dirty="0"/>
              <a:t>„Revolucionář hudby“ odešel po komunistické revoluci z Ruska a žil ve Francii, USA a Německu. Patří k nejvýznamnějším skladatelům 1. poloviny 20.století</a:t>
            </a:r>
          </a:p>
          <a:p>
            <a:pPr algn="ctr">
              <a:buFont typeface="Wingdings" pitchFamily="2" charset="2"/>
              <a:buNone/>
            </a:pPr>
            <a:endParaRPr lang="cs-CZ" dirty="0"/>
          </a:p>
          <a:p>
            <a:pPr algn="ctr">
              <a:buFont typeface="Wingdings" pitchFamily="2" charset="2"/>
              <a:buNone/>
            </a:pPr>
            <a:r>
              <a:rPr lang="cs-CZ" sz="3200" dirty="0"/>
              <a:t>VOJNA A MÍR</a:t>
            </a:r>
          </a:p>
          <a:p>
            <a:pPr algn="ctr">
              <a:buFont typeface="Wingdings" pitchFamily="2" charset="2"/>
              <a:buNone/>
            </a:pPr>
            <a:r>
              <a:rPr lang="cs-CZ" sz="3200" dirty="0"/>
              <a:t>ZÁSNUBY V KLÁŠTEŘE</a:t>
            </a:r>
          </a:p>
          <a:p>
            <a:pPr algn="ctr">
              <a:buFont typeface="Wingdings" pitchFamily="2" charset="2"/>
              <a:buNone/>
            </a:pPr>
            <a:r>
              <a:rPr lang="cs-CZ" sz="3200" dirty="0"/>
              <a:t>HRÁČ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028384" y="6235399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obr.8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30086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sz="2800" dirty="0"/>
              <a:t>Velké území obývané německým lidem nebylo jednotné v celém období středověku. Různorodost životní reality byla patrná i na hudebním umění.</a:t>
            </a:r>
          </a:p>
          <a:p>
            <a:pPr algn="ctr">
              <a:buFont typeface="Wingdings" pitchFamily="2" charset="2"/>
              <a:buNone/>
            </a:pPr>
            <a:r>
              <a:rPr lang="cs-CZ" sz="2800" dirty="0"/>
              <a:t>Opera, přenesená z Itálie se stala na dlouho reprezentantem císařské moci. O lidovém vlivu se nedá vůbec mluvit.</a:t>
            </a:r>
          </a:p>
          <a:p>
            <a:pPr algn="ctr">
              <a:buFont typeface="Wingdings" pitchFamily="2" charset="2"/>
              <a:buNone/>
            </a:pPr>
            <a:r>
              <a:rPr lang="cs-CZ" sz="2800" dirty="0"/>
              <a:t>V německých městech však byly oblíbené lidové hry obřadné s velkým množstvím hudby a zpěvu.</a:t>
            </a:r>
            <a:endParaRPr lang="cs-CZ" sz="20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35696" y="476672"/>
            <a:ext cx="5830416" cy="66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r>
              <a:rPr lang="cs-CZ" dirty="0" smtClean="0"/>
              <a:t>NĚMECKÁ OPERA</a:t>
            </a:r>
            <a:endParaRPr lang="cs-CZ" sz="32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7" name="Picture 15" descr="Dmitrij Dmitrijevič Šostakovič v roce 1942">
            <a:hlinkClick r:id="rId2" tooltip="Dmitrij Dmitrijevič Šostakovič v roce 194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549275"/>
            <a:ext cx="3608387" cy="5502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12" name="Rectangle 20"/>
          <p:cNvSpPr>
            <a:spLocks noGrp="1" noChangeArrowheads="1"/>
          </p:cNvSpPr>
          <p:nvPr>
            <p:ph type="body" sz="half" idx="2"/>
          </p:nvPr>
        </p:nvSpPr>
        <p:spPr>
          <a:xfrm>
            <a:off x="-180528" y="908720"/>
            <a:ext cx="6696075" cy="4530725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sz="3200" dirty="0"/>
              <a:t>Dimitrij ŠOSTAKOVIČ</a:t>
            </a:r>
          </a:p>
          <a:p>
            <a:pPr algn="ctr">
              <a:buFont typeface="Wingdings" pitchFamily="2" charset="2"/>
              <a:buNone/>
            </a:pPr>
            <a:r>
              <a:rPr lang="cs-CZ" dirty="0"/>
              <a:t>(1906 – 1975)</a:t>
            </a:r>
          </a:p>
          <a:p>
            <a:pPr algn="ctr">
              <a:buFont typeface="Wingdings" pitchFamily="2" charset="2"/>
              <a:buNone/>
            </a:pPr>
            <a:endParaRPr lang="cs-CZ" dirty="0"/>
          </a:p>
          <a:p>
            <a:pPr algn="ctr">
              <a:buFont typeface="Wingdings" pitchFamily="2" charset="2"/>
              <a:buNone/>
            </a:pPr>
            <a:r>
              <a:rPr lang="cs-CZ" dirty="0" smtClean="0"/>
              <a:t>NOS</a:t>
            </a:r>
            <a:endParaRPr lang="cs-CZ" dirty="0"/>
          </a:p>
          <a:p>
            <a:pPr algn="ctr">
              <a:buFont typeface="Wingdings" pitchFamily="2" charset="2"/>
              <a:buNone/>
            </a:pPr>
            <a:r>
              <a:rPr lang="cs-CZ" dirty="0" smtClean="0"/>
              <a:t>LADY </a:t>
            </a:r>
            <a:r>
              <a:rPr lang="cs-CZ" dirty="0"/>
              <a:t>MACBETH MCENSKÉHO </a:t>
            </a:r>
            <a:r>
              <a:rPr lang="cs-CZ" dirty="0" smtClean="0"/>
              <a:t>ÚJEZDU</a:t>
            </a:r>
          </a:p>
          <a:p>
            <a:pPr algn="ctr">
              <a:buFont typeface="Wingdings" pitchFamily="2" charset="2"/>
              <a:buNone/>
            </a:pPr>
            <a:r>
              <a:rPr lang="cs-CZ" sz="2000" dirty="0" smtClean="0"/>
              <a:t>a další</a:t>
            </a:r>
            <a:endParaRPr lang="cs-CZ" sz="2000" dirty="0"/>
          </a:p>
          <a:p>
            <a:pPr algn="ctr">
              <a:buFont typeface="Wingdings" pitchFamily="2" charset="2"/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028384" y="6235399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obr.8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48707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548680"/>
            <a:ext cx="7110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cs-CZ" sz="3200" dirty="0" smtClean="0">
                <a:hlinkClick r:id="rId3"/>
              </a:rPr>
              <a:t>LADY MACBETH MCENSKÉHO ÚJEZDU</a:t>
            </a:r>
            <a:endParaRPr lang="cs-CZ" sz="3200" dirty="0"/>
          </a:p>
        </p:txBody>
      </p:sp>
      <p:pic>
        <p:nvPicPr>
          <p:cNvPr id="3" name="uXSl0uTEOWc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1640" y="16288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7125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1052513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r>
              <a:rPr lang="cs-CZ" sz="2000" smtClean="0"/>
              <a:t>Název projektu : Objevujeme svět kolem nás</a:t>
            </a:r>
            <a:br>
              <a:rPr lang="cs-CZ" sz="2000" smtClean="0"/>
            </a:br>
            <a:r>
              <a:rPr lang="cs-CZ" sz="2000" smtClean="0"/>
              <a:t>Reg. číslo projektu: CZ.1.07/1.4.00/21.2040</a:t>
            </a:r>
            <a:endParaRPr lang="cs-CZ" sz="20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388" y="3429000"/>
            <a:ext cx="8229600" cy="20161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Autor : Renata Smyčková, ZŠ a MŠ Nová, Ústí n. L.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Období vytvoření výukového materiálu: květen 2012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Vzdělávací obor: Člověk a umění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Anotace: Prezentace určená pro seznámení s různými hudebními kulturami a žánry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Očekávaný výstup: žák poznává historii německé a ruské opery, seznamuje se s významnými autory, sleduje a hodnotí ukázky jejich děl, vnímá rozdíl mezi slovanským a germánským vlivem na hudbu. Uvědomuje si multikulturnost světa a její důležitost pro pestrý život každého z nás.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Jazyk:  Čeština</a:t>
            </a:r>
            <a:endParaRPr lang="cs-CZ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4001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79388" y="260648"/>
            <a:ext cx="8713092" cy="354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u="sng" dirty="0"/>
              <a:t>Použité zdroje:</a:t>
            </a:r>
            <a:r>
              <a:rPr lang="cs-CZ" dirty="0"/>
              <a:t> </a:t>
            </a:r>
          </a:p>
          <a:p>
            <a:r>
              <a:rPr lang="cs-CZ" sz="1400" dirty="0" smtClean="0"/>
              <a:t>Wikipedie </a:t>
            </a:r>
            <a:r>
              <a:rPr lang="cs-CZ" sz="1400" dirty="0"/>
              <a:t>– otevřená encyklopedie  </a:t>
            </a:r>
            <a:endParaRPr lang="cs-CZ" sz="1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600" u="sng" dirty="0" smtClean="0"/>
              <a:t>Zdroje </a:t>
            </a:r>
            <a:r>
              <a:rPr lang="cs-CZ" sz="1600" u="sng" dirty="0"/>
              <a:t>obrázků</a:t>
            </a:r>
            <a:r>
              <a:rPr lang="cs-CZ" sz="1600" u="sng" dirty="0" smtClean="0"/>
              <a:t>:</a:t>
            </a:r>
            <a:endParaRPr lang="cs-CZ" sz="1600" u="sng" dirty="0"/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 </a:t>
            </a:r>
            <a:r>
              <a:rPr lang="cs-CZ" sz="1200" dirty="0" smtClean="0"/>
              <a:t>[cit. 2012-05-21]. Dostupný pod licencí public domain na WWW: </a:t>
            </a:r>
            <a:r>
              <a:rPr lang="cs-CZ" sz="1200" dirty="0">
                <a:hlinkClick r:id="rId2"/>
              </a:rPr>
              <a:t>http://</a:t>
            </a:r>
            <a:r>
              <a:rPr lang="cs-CZ" sz="1200" dirty="0" smtClean="0">
                <a:hlinkClick r:id="rId2"/>
              </a:rPr>
              <a:t>cs.wikipedia.org/wiki/Soubor:Wolfgang-amadeus-mozart_1.jpg</a:t>
            </a:r>
            <a:endParaRPr lang="cs-CZ" sz="1200" dirty="0" smtClean="0"/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200" dirty="0" smtClean="0"/>
              <a:t> </a:t>
            </a:r>
            <a:r>
              <a:rPr lang="cs-CZ" sz="1200" dirty="0"/>
              <a:t>[cit. 2012-05-21]. Dostupný pod licencí public domain na WWW: </a:t>
            </a:r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cs.wikipedia.org/wiki/Soubor:Beethoven.jpg</a:t>
            </a:r>
            <a:endParaRPr lang="cs-CZ" sz="1200" dirty="0" smtClean="0"/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200" dirty="0" smtClean="0"/>
              <a:t> </a:t>
            </a:r>
            <a:r>
              <a:rPr lang="cs-CZ" sz="1200" dirty="0"/>
              <a:t>[cit. 2012-05-21]. Dostupný pod licencí public domain na WWW: </a:t>
            </a:r>
            <a:r>
              <a:rPr lang="cs-CZ" sz="1200" dirty="0">
                <a:hlinkClick r:id="rId4"/>
              </a:rPr>
              <a:t>http://</a:t>
            </a:r>
            <a:r>
              <a:rPr lang="cs-CZ" sz="1200" dirty="0" smtClean="0">
                <a:hlinkClick r:id="rId4"/>
              </a:rPr>
              <a:t>de.wikipedia.org/w/index.php?title=Datei:Carl_Maria_von_Weber_Statue.jpg&amp;filetimestamp=20060124220150</a:t>
            </a:r>
            <a:endParaRPr lang="cs-CZ" sz="1200" dirty="0" smtClean="0"/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200" dirty="0" smtClean="0"/>
              <a:t> </a:t>
            </a:r>
            <a:r>
              <a:rPr lang="cs-CZ" sz="1200" dirty="0"/>
              <a:t>[cit. 2012-05-21]. Dostupný pod licencí public domain na WWW: </a:t>
            </a:r>
            <a:r>
              <a:rPr lang="cs-CZ" sz="1200" dirty="0">
                <a:hlinkClick r:id="rId5"/>
              </a:rPr>
              <a:t>http://</a:t>
            </a:r>
            <a:r>
              <a:rPr lang="cs-CZ" sz="1200" dirty="0" smtClean="0">
                <a:hlinkClick r:id="rId5"/>
              </a:rPr>
              <a:t>cs.wikipedia.org/wiki/Soubor:Richard_Wagner_by_Caesar_Willich_ca_1862.jpg</a:t>
            </a:r>
            <a:endParaRPr lang="cs-CZ" sz="1200" dirty="0" smtClean="0"/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200" dirty="0" smtClean="0"/>
              <a:t> </a:t>
            </a:r>
            <a:r>
              <a:rPr lang="cs-CZ" sz="1200" dirty="0"/>
              <a:t>[cit. 2012-05-21]. Dostupný pod licencí public domain na WWW: </a:t>
            </a:r>
            <a:r>
              <a:rPr lang="cs-CZ" sz="1200" dirty="0">
                <a:hlinkClick r:id="rId6"/>
              </a:rPr>
              <a:t>http://</a:t>
            </a:r>
            <a:r>
              <a:rPr lang="cs-CZ" sz="1200" dirty="0" smtClean="0">
                <a:hlinkClick r:id="rId6"/>
              </a:rPr>
              <a:t>cs.wikipedia.org/wiki/Soubor:Michail_Ivanovi%C4%8D_Glinka.jpg</a:t>
            </a:r>
            <a:endParaRPr lang="cs-CZ" sz="1200" dirty="0" smtClean="0"/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200" dirty="0" smtClean="0"/>
              <a:t> </a:t>
            </a:r>
            <a:r>
              <a:rPr lang="cs-CZ" sz="1200" dirty="0"/>
              <a:t>[cit. 2012-05-21]. Dostupný pod licencí public domain na WWW: </a:t>
            </a:r>
            <a:r>
              <a:rPr lang="cs-CZ" sz="1200" dirty="0">
                <a:hlinkClick r:id="rId7"/>
              </a:rPr>
              <a:t>http://ru.wikipedia.org/wiki/%D0%A4%D0%B0%D0%B9%D0%BB:Portr%C3%A4t_des_Komponisten_Pjotr_I._Tschaikowski_(1840-1893).</a:t>
            </a:r>
            <a:r>
              <a:rPr lang="cs-CZ" sz="1200" dirty="0" smtClean="0">
                <a:hlinkClick r:id="rId7"/>
              </a:rPr>
              <a:t>jpg</a:t>
            </a:r>
            <a:endParaRPr lang="cs-CZ" sz="1200" dirty="0" smtClean="0"/>
          </a:p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200" dirty="0" smtClean="0"/>
              <a:t> </a:t>
            </a:r>
            <a:r>
              <a:rPr lang="cs-CZ" sz="1200" dirty="0"/>
              <a:t>[cit. 2012-05-21]. Dostupný pod licencí public domain na WWW: </a:t>
            </a:r>
            <a:r>
              <a:rPr lang="cs-CZ" sz="1200" dirty="0">
                <a:hlinkClick r:id="rId8"/>
              </a:rPr>
              <a:t>http://</a:t>
            </a:r>
            <a:r>
              <a:rPr lang="cs-CZ" sz="1200" dirty="0" smtClean="0">
                <a:hlinkClick r:id="rId8"/>
              </a:rPr>
              <a:t>cs.wikipedia.org/wiki/Soubor:Musorgskiy.jpg</a:t>
            </a:r>
            <a:endParaRPr lang="cs-CZ" sz="1200" dirty="0" smtClean="0"/>
          </a:p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200" dirty="0" smtClean="0"/>
              <a:t> </a:t>
            </a:r>
            <a:r>
              <a:rPr lang="cs-CZ" sz="1200" dirty="0"/>
              <a:t>[cit. 2012-05-21]. Dostupný pod licencí public domain na WWW: </a:t>
            </a:r>
            <a:r>
              <a:rPr lang="cs-CZ" sz="1200" dirty="0">
                <a:hlinkClick r:id="rId9"/>
              </a:rPr>
              <a:t>http://cs.wikipedia.org/wiki/%</a:t>
            </a:r>
            <a:r>
              <a:rPr lang="cs-CZ" sz="1200" dirty="0" smtClean="0">
                <a:hlinkClick r:id="rId9"/>
              </a:rPr>
              <a:t>C5%A0ostakovi%C4%8D</a:t>
            </a:r>
            <a:endParaRPr lang="cs-CZ" sz="1200" dirty="0" smtClean="0"/>
          </a:p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49009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57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sz="2800"/>
              <a:t>Na sklonku 17. století nastoupila zvláštní cestu opera hamburská. Někdy je jí přisuzována jakási hrubost a banálnost. Rozhodně jí však nelze upřít tendenci vytvořit velkou podívanou a zdůraznit hudební prvky lidové (výrazně odlišné od feudální tendence). </a:t>
            </a:r>
          </a:p>
          <a:p>
            <a:pPr algn="ctr">
              <a:buFont typeface="Wingdings" pitchFamily="2" charset="2"/>
              <a:buNone/>
            </a:pPr>
            <a:r>
              <a:rPr lang="cs-CZ" sz="2800"/>
              <a:t>V městských oblastech můžeme pozorovat značný vliv komické opery (opera buffa), která se měnila v nový žánr – tzv. Singspiel (lidová divadelní hra se zpěvy a tanci)</a:t>
            </a:r>
          </a:p>
          <a:p>
            <a:pPr>
              <a:buFont typeface="Wingdings" pitchFamily="2" charset="2"/>
              <a:buNone/>
            </a:pPr>
            <a:endParaRPr lang="cs-CZ" sz="2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3886200" cy="571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91513" cy="1783036"/>
          </a:xfrm>
        </p:spPr>
        <p:txBody>
          <a:bodyPr/>
          <a:lstStyle/>
          <a:p>
            <a:r>
              <a:rPr lang="cs-CZ" sz="2400" dirty="0"/>
              <a:t>Z </a:t>
            </a:r>
            <a:r>
              <a:rPr lang="cs-CZ" sz="2400" dirty="0">
                <a:solidFill>
                  <a:schemeClr val="tx1"/>
                </a:solidFill>
              </a:rPr>
              <a:t>nejstarších autorů Německé opery uveďme toho snad nejznámějšího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16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2000"/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3131840" y="1894012"/>
            <a:ext cx="5868144" cy="3888432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cs-CZ" dirty="0">
                <a:solidFill>
                  <a:srgbClr val="FFFFCC"/>
                </a:solidFill>
                <a:ea typeface="+mj-ea"/>
                <a:cs typeface="+mj-cs"/>
                <a:hlinkClick r:id="rId4"/>
              </a:rPr>
              <a:t>WOLFGANG AMADEUS MOZART</a:t>
            </a:r>
            <a:r>
              <a:rPr lang="cs-CZ" sz="2400" dirty="0">
                <a:solidFill>
                  <a:srgbClr val="FFFFCC"/>
                </a:solidFill>
                <a:ea typeface="+mj-ea"/>
                <a:cs typeface="+mj-cs"/>
                <a:hlinkClick r:id="rId4"/>
              </a:rPr>
              <a:t> </a:t>
            </a:r>
            <a:r>
              <a:rPr lang="cs-CZ" sz="2400" dirty="0">
                <a:solidFill>
                  <a:srgbClr val="FFFFCC"/>
                </a:solidFill>
                <a:ea typeface="+mj-ea"/>
                <a:cs typeface="+mj-cs"/>
              </a:rPr>
              <a:t/>
            </a:r>
            <a:br>
              <a:rPr lang="cs-CZ" sz="2400" dirty="0">
                <a:solidFill>
                  <a:srgbClr val="FFFFCC"/>
                </a:solidFill>
                <a:ea typeface="+mj-ea"/>
                <a:cs typeface="+mj-cs"/>
              </a:rPr>
            </a:br>
            <a:r>
              <a:rPr lang="cs-CZ" sz="2400" dirty="0">
                <a:solidFill>
                  <a:srgbClr val="FFFFFF"/>
                </a:solidFill>
                <a:ea typeface="+mj-ea"/>
                <a:cs typeface="+mj-cs"/>
              </a:rPr>
              <a:t>(1756, Salzburg – 1791, Vídeň</a:t>
            </a:r>
            <a:r>
              <a:rPr lang="cs-CZ" sz="2400" dirty="0" smtClean="0">
                <a:solidFill>
                  <a:srgbClr val="FFFFFF"/>
                </a:solidFill>
                <a:ea typeface="+mj-ea"/>
                <a:cs typeface="+mj-cs"/>
              </a:rPr>
              <a:t>)</a:t>
            </a:r>
          </a:p>
          <a:p>
            <a:pPr algn="ctr">
              <a:lnSpc>
                <a:spcPct val="80000"/>
              </a:lnSpc>
              <a:buNone/>
            </a:pPr>
            <a:endParaRPr lang="cs-CZ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 smtClean="0"/>
              <a:t>Geniální </a:t>
            </a:r>
            <a:r>
              <a:rPr lang="cs-CZ" sz="2400" dirty="0"/>
              <a:t>představitel hudebního </a:t>
            </a:r>
            <a:r>
              <a:rPr lang="cs-CZ" sz="2400" u="sng" dirty="0"/>
              <a:t>klasicismu</a:t>
            </a:r>
            <a:r>
              <a:rPr lang="cs-CZ" sz="2400" dirty="0" smtClean="0"/>
              <a:t>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24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 Jeho hudba snoubí </a:t>
            </a:r>
            <a:r>
              <a:rPr lang="cs-CZ" sz="2400" dirty="0" smtClean="0"/>
              <a:t>dokonalou technickou </a:t>
            </a:r>
            <a:r>
              <a:rPr lang="cs-CZ" sz="2400" dirty="0"/>
              <a:t>propracovanost se spoustou originálních nových nápadů.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347864" y="6381328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obr.1</a:t>
            </a:r>
            <a:endParaRPr lang="cs-CZ" sz="14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67544" y="620688"/>
            <a:ext cx="8568952" cy="5256584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 smtClean="0"/>
              <a:t>Jeho perní </a:t>
            </a:r>
            <a:r>
              <a:rPr lang="cs-CZ" sz="2400" dirty="0"/>
              <a:t>tvorba je velmi rozsáhlá.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Odvážil se vybrat i náměty v té době zcela nekonvenční -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např</a:t>
            </a:r>
            <a:r>
              <a:rPr lang="cs-CZ" sz="2400" dirty="0" smtClean="0"/>
              <a:t>. „Únos ze </a:t>
            </a:r>
            <a:r>
              <a:rPr lang="cs-CZ" sz="2400" dirty="0" err="1" smtClean="0"/>
              <a:t>Sarailu</a:t>
            </a:r>
            <a:r>
              <a:rPr lang="cs-CZ" sz="2400" dirty="0" smtClean="0"/>
              <a:t>“ (tedy téma ze života v harému), </a:t>
            </a:r>
            <a:r>
              <a:rPr lang="cs-CZ" sz="2400" dirty="0"/>
              <a:t>což mu mnohdy přineslo nepochopení – zvláště ve feudálních kruzích.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Jeho melodie však byly natolik líbivé, že velmi často téměř zlidověly.</a:t>
            </a:r>
          </a:p>
          <a:p>
            <a:pPr algn="ctr">
              <a:lnSpc>
                <a:spcPct val="80000"/>
              </a:lnSpc>
              <a:buNone/>
            </a:pPr>
            <a:r>
              <a:rPr lang="cs-CZ" sz="2400" dirty="0"/>
              <a:t>Tvořil v době, kdy nadvládu nad operním světem měla Itálie – proto je většina jeho oper psána v italštině</a:t>
            </a:r>
            <a:r>
              <a:rPr lang="cs-CZ" sz="2400" dirty="0" smtClean="0"/>
              <a:t>. </a:t>
            </a:r>
          </a:p>
          <a:p>
            <a:pPr algn="ctr">
              <a:lnSpc>
                <a:spcPct val="80000"/>
              </a:lnSpc>
              <a:buNone/>
            </a:pPr>
            <a:r>
              <a:rPr lang="cs-CZ" sz="2400" dirty="0" smtClean="0"/>
              <a:t>Teprve odraz francouzské revoluce a napoleonských válek vedl ke vzniku německého národního uvědomění – to se projevilo ve 2 Mozartových operách (Únos ze Serailu a Kouzelná flétna), jejichž libreto bylo už napsáno v němčině.</a:t>
            </a:r>
          </a:p>
          <a:p>
            <a:pPr algn="ctr">
              <a:lnSpc>
                <a:spcPct val="80000"/>
              </a:lnSpc>
              <a:buNone/>
            </a:pPr>
            <a:endParaRPr lang="cs-CZ" sz="2400" dirty="0" smtClean="0"/>
          </a:p>
          <a:p>
            <a:pPr algn="ctr">
              <a:lnSpc>
                <a:spcPct val="80000"/>
              </a:lnSpc>
              <a:buNone/>
            </a:pPr>
            <a:r>
              <a:rPr lang="cs-CZ" sz="2400" dirty="0" smtClean="0"/>
              <a:t>Další autoři oper již skládají hudbu výhradně na libreta psaná v němčině.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20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213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55650" y="260350"/>
            <a:ext cx="7561263" cy="182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cs-CZ" sz="2400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cs-CZ" sz="2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Nejoblíbenější Mozartovy opery:</a:t>
            </a:r>
          </a:p>
          <a:p>
            <a:pPr algn="ctr"/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FIGAROVA SVATBA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ko6_drZY7Vg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03933" y="1749102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6191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55650" y="260350"/>
            <a:ext cx="7561263" cy="145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cs-CZ" sz="2400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DON 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GIOVANNI 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(opera psaná v Praze)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Ue72gvJvpi8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76281" y="1730175"/>
            <a:ext cx="6120000" cy="4590000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55650" y="260350"/>
            <a:ext cx="7561263" cy="108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KOUZELNÁ 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FLÉTNA</a:t>
            </a: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ql2A9fgklQ4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76281" y="1628800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6191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6"/>
</p:tagLst>
</file>

<file path=ppt/theme/theme1.xml><?xml version="1.0" encoding="utf-8"?>
<a:theme xmlns:a="http://schemas.openxmlformats.org/drawingml/2006/main" name="Opona">
  <a:themeElements>
    <a:clrScheme name="Opona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Opo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pona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ona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502</TotalTime>
  <Words>1014</Words>
  <Application>Microsoft Office PowerPoint</Application>
  <PresentationFormat>Předvádění na obrazovce (4:3)</PresentationFormat>
  <Paragraphs>166</Paragraphs>
  <Slides>33</Slides>
  <Notes>0</Notes>
  <HiddenSlides>0</HiddenSlides>
  <MMClips>14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Opona</vt:lpstr>
      <vt:lpstr>Tento vzdělávací materiál vznikl  v rámci projektu EU – peníze školám</vt:lpstr>
      <vt:lpstr>NĚMECKÁ A RUSKÁ OPERA  (příklad vlivu germánské a slovanské kultury na operní tvorbu) </vt:lpstr>
      <vt:lpstr>Prezentace aplikace PowerPoint</vt:lpstr>
      <vt:lpstr>Prezentace aplikace PowerPoint</vt:lpstr>
      <vt:lpstr>Z nejstarších autorů Německé opery uveďme toho snad nejznámějšího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Zásadní obrat přišel ve dvacátých letech 19. století s nástupem romantismu. Nastupují nové odstíny hudebního výrazu. V opeře sbor přestává být dekorativní stafáží a stává se součástí dramatického děje. Novátorem tohoto období je bezesporu CARL MARIA von WEBER (1786 – 1826)  Weberovo dílo svou novostí a lidovou intonací zapůsobilo nejen na rozvoj hudby německé.</vt:lpstr>
      <vt:lpstr>Prezentace aplikace PowerPoint</vt:lpstr>
      <vt:lpstr>Do světa opery zasáhl velice významnou měrou  RICHARD WAGNER (1813 – 1883)</vt:lpstr>
      <vt:lpstr>Prezentace aplikace PowerPoint</vt:lpstr>
      <vt:lpstr>Prezentace aplikace PowerPoint</vt:lpstr>
      <vt:lpstr>Prezentace aplikace PowerPoint</vt:lpstr>
      <vt:lpstr>Prezentace aplikace PowerPoint</vt:lpstr>
      <vt:lpstr>Všechny zmiňované opery můžeme pravidelně vídat v repertoáru všech světových operních scén. Mnoho z nich nám průběžně nabízí i  Severočeské divadlo opery a baletu  v Ústí n. L.</vt:lpstr>
      <vt:lpstr>Prezentace aplikace PowerPoint</vt:lpstr>
      <vt:lpstr>První etapu typicky ruského umění operního představuje  Michail Ivanovič GLINKA (1804 – 1857)</vt:lpstr>
      <vt:lpstr>Prezentace aplikace PowerPoint</vt:lpstr>
      <vt:lpstr>Prezentace aplikace PowerPoint</vt:lpstr>
      <vt:lpstr>K nejznámějším operním tvůrcům bezesporu patří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YTANER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Hudba a divadlo</dc:title>
  <dc:creator>Renata Smyčková</dc:creator>
  <cp:lastModifiedBy>R. Smyčková</cp:lastModifiedBy>
  <cp:revision>22</cp:revision>
  <dcterms:created xsi:type="dcterms:W3CDTF">2010-05-16T11:27:12Z</dcterms:created>
  <dcterms:modified xsi:type="dcterms:W3CDTF">2013-07-16T13:54:23Z</dcterms:modified>
</cp:coreProperties>
</file>