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5" r:id="rId2"/>
    <p:sldId id="256" r:id="rId3"/>
    <p:sldId id="257" r:id="rId4"/>
    <p:sldId id="270" r:id="rId5"/>
    <p:sldId id="268" r:id="rId6"/>
    <p:sldId id="258" r:id="rId7"/>
    <p:sldId id="259" r:id="rId8"/>
    <p:sldId id="274" r:id="rId9"/>
    <p:sldId id="275" r:id="rId10"/>
    <p:sldId id="276" r:id="rId11"/>
    <p:sldId id="277" r:id="rId12"/>
    <p:sldId id="278" r:id="rId13"/>
    <p:sldId id="279" r:id="rId14"/>
    <p:sldId id="260" r:id="rId15"/>
    <p:sldId id="280" r:id="rId16"/>
    <p:sldId id="281" r:id="rId17"/>
    <p:sldId id="282" r:id="rId18"/>
    <p:sldId id="269" r:id="rId19"/>
    <p:sldId id="271" r:id="rId20"/>
    <p:sldId id="283" r:id="rId21"/>
    <p:sldId id="284" r:id="rId22"/>
    <p:sldId id="272" r:id="rId23"/>
    <p:sldId id="273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BE3928-ADB1-43B2-A988-AA1ADA2060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6D39D-4CCC-4BDB-87AF-91D037908C8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8586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C94795-F748-4FAC-9CCC-11D2EC647054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015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1939F5-C12C-45E9-BA0E-BA57672116F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4510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2B7473-39C0-44B8-9D0A-F2B65540B66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7733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F8C66D-382B-4C8C-9DAE-EA694AF91400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5370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9546E8-E36E-4BE6-AC3E-E2FBBF0F3BD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3181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995514-79B6-4B7A-9DBB-C7E75664029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83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96D4D-7496-4EA8-8C3D-649E5280FFF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0892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425DE9-0D9A-4748-B366-9D87483B1F9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0075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77F4D1-6A08-4941-918E-AF316F00493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8512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ECDD47E-7428-45CD-A388-83336003A8E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Lf8J4DYqIY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ILf8J4DYqIY?version=3&amp;hl=cs_CZ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otrVGv3SE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9otrVGv3SE8?version=3&amp;hl=cs_CZ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msvB8D8jmA&amp;feature=fvwrel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GmsvB8D8jmA?version=3&amp;hl=cs_CZ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x93ItbrWmg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Px93ItbrWmg?version=3&amp;hl=cs_CZ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OwmxLBx5ytI&amp;feature=related" TargetMode="External"/><Relationship Id="rId5" Type="http://schemas.openxmlformats.org/officeDocument/2006/relationships/hyperlink" Target="http://www.youtube.com/watch?v=PTMk--foXWo&amp;feature=related" TargetMode="External"/><Relationship Id="rId4" Type="http://schemas.openxmlformats.org/officeDocument/2006/relationships/hyperlink" Target="http://www.youtube.com/watch?v=nxYptmFWliw&amp;feature=relat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xYptmFWliw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nxYptmFWliw?version=3&amp;hl=cs_CZ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TMk--foXWo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PTMk--foXWo?version=3&amp;hl=cs_CZ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wmxLBx5ytI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OwmxLBx5ytI?version=3&amp;hl=cs_CZ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XRCinP7_hII&amp;feature=related" TargetMode="External"/><Relationship Id="rId3" Type="http://schemas.openxmlformats.org/officeDocument/2006/relationships/hyperlink" Target="http://cs.wikipedia.org/wiki/Leo%C5%A1_Jan%C3%A1%C4%8Dek" TargetMode="External"/><Relationship Id="rId7" Type="http://schemas.openxmlformats.org/officeDocument/2006/relationships/hyperlink" Target="http://www.youtube.com/watch?v=kEx3jcoFJJ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dc4za-kLaRI" TargetMode="External"/><Relationship Id="rId5" Type="http://schemas.openxmlformats.org/officeDocument/2006/relationships/hyperlink" Target="http://www.youtube.com/watch?v=QriLIQYOfKA" TargetMode="External"/><Relationship Id="rId4" Type="http://schemas.openxmlformats.org/officeDocument/2006/relationships/hyperlink" Target="http://www.youtube.com/watch?v=MAz5cSbdhH4" TargetMode="External"/><Relationship Id="rId9" Type="http://schemas.openxmlformats.org/officeDocument/2006/relationships/hyperlink" Target="http://www.youtube.com/watch?v=0_Qe-Xo8SAQ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youtube.com/watch?v=V1cb7V8GSXw" TargetMode="External"/><Relationship Id="rId7" Type="http://schemas.openxmlformats.org/officeDocument/2006/relationships/hyperlink" Target="http://www.youtube.com/watch?v=Xn0dWK6odCA&amp;feature=related" TargetMode="External"/><Relationship Id="rId2" Type="http://schemas.openxmlformats.org/officeDocument/2006/relationships/hyperlink" Target="http://cs.wikipedia.org/wiki/Bohuslav_Martin%C5%A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pbRP8pJxUwI" TargetMode="External"/><Relationship Id="rId5" Type="http://schemas.openxmlformats.org/officeDocument/2006/relationships/hyperlink" Target="http://www.youtube.com/watch?v=v5Zeaki3cDo" TargetMode="External"/><Relationship Id="rId4" Type="http://schemas.openxmlformats.org/officeDocument/2006/relationships/hyperlink" Target="http://www.youtube.com/watch?v=p5jH-jy2GU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5jH-jy2GU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p5jH-jy2GUg?version=3&amp;hl=cs_CZ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n0dWK6odCA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Xn0dWK6odCA?version=3&amp;hl=cs_CZ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Jan_Vil%C3%ADmek_-_Franti%C5%A1ek_%C5%A0kroup.jpg" TargetMode="External"/><Relationship Id="rId7" Type="http://schemas.openxmlformats.org/officeDocument/2006/relationships/hyperlink" Target="http://cs.wikipedia.org/wiki/Soubor:Martinu_1943.jpg" TargetMode="External"/><Relationship Id="rId2" Type="http://schemas.openxmlformats.org/officeDocument/2006/relationships/hyperlink" Target="http://cs.wikipedia.org/wiki/Soubor:Stavovsk%C3%A9_divadlo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Janacek.jpg" TargetMode="External"/><Relationship Id="rId5" Type="http://schemas.openxmlformats.org/officeDocument/2006/relationships/hyperlink" Target="http://cs.wikipedia.org/wiki/Soubor:Dvorak1.jpg" TargetMode="External"/><Relationship Id="rId4" Type="http://schemas.openxmlformats.org/officeDocument/2006/relationships/hyperlink" Target="http://cs.wikipedia.org/wiki/Soubor:JanMula%C4%8D-Bed%C5%99ichSmetana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avovskedivadlo.cz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Franti%C5%A1ek_%C5%A0kroup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t94ziVD-aPA" TargetMode="External"/><Relationship Id="rId3" Type="http://schemas.openxmlformats.org/officeDocument/2006/relationships/hyperlink" Target="http://cs.wikipedia.org/wiki/Bed%C5%99ich_Smetana" TargetMode="External"/><Relationship Id="rId7" Type="http://schemas.openxmlformats.org/officeDocument/2006/relationships/hyperlink" Target="http://www.youtube.com/watch?v=9otrVGv3SE8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hyperlink" Target="http://www.youtube.com/watch?v=ILf8J4DYqIY&amp;feature=related" TargetMode="External"/><Relationship Id="rId5" Type="http://schemas.openxmlformats.org/officeDocument/2006/relationships/hyperlink" Target="http://www.youtube.com/watch?v=fcqZGIMsRW0&amp;feature=related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ww.youtube.com/watch?v=gBRYeox_yzk&amp;feature=related" TargetMode="External"/><Relationship Id="rId9" Type="http://schemas.openxmlformats.org/officeDocument/2006/relationships/hyperlink" Target="http://www.youtube.com/watch?v=Px93ItbrWmg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RYeox_yzk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gBRYeox_yzk?version=3&amp;hl=cs_CZ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Whr0dHtTy4&amp;feature=fvwrel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2Whr0dHtTy4?version=3&amp;hl=cs_CZ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33759" y="260648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LIBUŠE</a:t>
            </a: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Lf8J4DYqIY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268760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4" name="TextovéPole 3"/>
          <p:cNvSpPr txBox="1"/>
          <p:nvPr/>
        </p:nvSpPr>
        <p:spPr>
          <a:xfrm>
            <a:off x="879668" y="764704"/>
            <a:ext cx="721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prezidentské fanfáry jsou původně součástí slavné Smetanovy opery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69369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07904" y="404664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HUBIČKA</a:t>
            </a: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9otrVGv3SE8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124744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1569369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47864" y="260648"/>
            <a:ext cx="133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TAJEMSTVÍ</a:t>
            </a: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msvB8D8jmA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584" y="1052736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1569369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47864" y="404664"/>
            <a:ext cx="190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ČERTOVA STĚNA</a:t>
            </a: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x93ItbrWmg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1600" y="1196752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1569369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cs-CZ" sz="2400"/>
          </a:p>
          <a:p>
            <a:pPr algn="ctr">
              <a:buFont typeface="Wingdings" pitchFamily="2" charset="2"/>
              <a:buNone/>
            </a:pPr>
            <a:endParaRPr lang="cs-CZ"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629025" cy="5705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60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9275"/>
            <a:ext cx="5795963" cy="6308725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3200" dirty="0"/>
              <a:t>Antonín DVOŘÁK</a:t>
            </a:r>
          </a:p>
          <a:p>
            <a:pPr algn="ctr">
              <a:buFont typeface="Wingdings" pitchFamily="2" charset="2"/>
              <a:buNone/>
            </a:pPr>
            <a:r>
              <a:rPr lang="cs-CZ" dirty="0"/>
              <a:t>(1841, Nelahozeves – 1904,Praha)</a:t>
            </a:r>
          </a:p>
          <a:p>
            <a:pPr algn="ctr">
              <a:buFont typeface="Wingdings" pitchFamily="2" charset="2"/>
              <a:buNone/>
            </a:pPr>
            <a:r>
              <a:rPr lang="cs-CZ" sz="2000" dirty="0"/>
              <a:t>Dvořákova tvorba je typická obrovskou invencí, která ve své době neměla obdobu. Tím k sobě strhnul pozornost hudebního publika celého světa. Jeho opery jsou zařazovány do repertoáru všech světových scén.</a:t>
            </a:r>
          </a:p>
          <a:p>
            <a:pPr algn="ctr">
              <a:buFont typeface="Wingdings" pitchFamily="2" charset="2"/>
              <a:buNone/>
            </a:pPr>
            <a:r>
              <a:rPr lang="cs-CZ" sz="2000" dirty="0"/>
              <a:t>Uvedeme si jen ty nejhranější:</a:t>
            </a:r>
          </a:p>
          <a:p>
            <a:pPr algn="ctr">
              <a:buFont typeface="Wingdings" pitchFamily="2" charset="2"/>
              <a:buNone/>
            </a:pPr>
            <a:r>
              <a:rPr lang="cs-CZ" sz="3200" dirty="0">
                <a:hlinkClick r:id="rId4"/>
              </a:rPr>
              <a:t>RUSALKA</a:t>
            </a:r>
            <a:r>
              <a:rPr lang="cs-CZ" sz="3200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cs-CZ" sz="3200" dirty="0">
                <a:hlinkClick r:id="rId5"/>
              </a:rPr>
              <a:t>JAKOBÍN</a:t>
            </a:r>
            <a:endParaRPr lang="cs-CZ" sz="3200" dirty="0"/>
          </a:p>
          <a:p>
            <a:pPr algn="ctr">
              <a:buFont typeface="Wingdings" pitchFamily="2" charset="2"/>
              <a:buNone/>
            </a:pPr>
            <a:r>
              <a:rPr lang="cs-CZ" sz="3200" dirty="0">
                <a:hlinkClick r:id="rId6"/>
              </a:rPr>
              <a:t>ČERT A KÁČA</a:t>
            </a:r>
            <a:endParaRPr lang="cs-CZ" sz="3200" dirty="0"/>
          </a:p>
          <a:p>
            <a:pPr algn="ctr">
              <a:buFont typeface="Wingdings" pitchFamily="2" charset="2"/>
              <a:buNone/>
            </a:pPr>
            <a:r>
              <a:rPr lang="cs-CZ" sz="3200" dirty="0"/>
              <a:t>ARMIDA</a:t>
            </a:r>
            <a:endParaRPr lang="cs-CZ" sz="3200" b="1" dirty="0"/>
          </a:p>
          <a:p>
            <a:pPr algn="ctr">
              <a:buFont typeface="Wingdings" pitchFamily="2" charset="2"/>
              <a:buNone/>
            </a:pP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84368" y="6348079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obr.4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60534" y="692696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RUSALKA</a:t>
            </a:r>
            <a:endParaRPr lang="cs-CZ" dirty="0"/>
          </a:p>
        </p:txBody>
      </p:sp>
      <p:pic>
        <p:nvPicPr>
          <p:cNvPr id="3" name="nxYptmFWliw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1560" y="1106590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6836652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80034" y="620688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dirty="0">
                <a:hlinkClick r:id="rId3"/>
              </a:rPr>
              <a:t>JAKOBÍN</a:t>
            </a:r>
            <a:endParaRPr lang="cs-CZ" dirty="0"/>
          </a:p>
        </p:txBody>
      </p:sp>
      <p:pic>
        <p:nvPicPr>
          <p:cNvPr id="3" name="PTMk--foXWo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5576" y="1180752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0376981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91880" y="548680"/>
            <a:ext cx="155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dirty="0">
                <a:hlinkClick r:id="rId3"/>
              </a:rPr>
              <a:t>ČERT A KÁČA</a:t>
            </a:r>
            <a:endParaRPr lang="cs-CZ" dirty="0"/>
          </a:p>
        </p:txBody>
      </p:sp>
      <p:pic>
        <p:nvPicPr>
          <p:cNvPr id="3" name="OwmxLBx5ytI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052736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0376981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4972050" cy="571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17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620688"/>
            <a:ext cx="5148064" cy="568325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hlinkClick r:id="rId3"/>
              </a:rPr>
              <a:t>Leoš JANÁČEK</a:t>
            </a:r>
            <a:endParaRPr lang="cs-CZ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(1874, Hukvaldy – 1928, Ostrava)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sz="2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Janáčkova originalita (hudební i lidská) přinášela řadu obtíží. Dlouho usiloval o pochopení a  uznání svého díla.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 Dnes je v cizině pravděpodobně nejuznávanějším českým </a:t>
            </a:r>
            <a:r>
              <a:rPr lang="cs-CZ" sz="1800" dirty="0" smtClean="0"/>
              <a:t>skladatelem (v této sadě je mu věnována samostatná prezentace).</a:t>
            </a:r>
            <a:endParaRPr lang="cs-CZ" sz="18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hlinkClick r:id="rId4"/>
              </a:rPr>
              <a:t>JEJÍ PASTORKYŇA</a:t>
            </a:r>
            <a:endParaRPr lang="cs-CZ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hlinkClick r:id="rId5"/>
              </a:rPr>
              <a:t>VÝLETY PANA BROUČKA</a:t>
            </a:r>
            <a:endParaRPr lang="cs-CZ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hlinkClick r:id="rId6"/>
              </a:rPr>
              <a:t>KÁŤA KABANOVÁ</a:t>
            </a:r>
            <a:endParaRPr lang="cs-CZ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hlinkClick r:id="rId7"/>
              </a:rPr>
              <a:t>VĚC MACROPULOS</a:t>
            </a:r>
            <a:endParaRPr lang="cs-CZ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hlinkClick r:id="rId8"/>
              </a:rPr>
              <a:t>PŘÍHODY LIŠKY BYSTROUŠKY</a:t>
            </a:r>
            <a:endParaRPr lang="cs-CZ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hlinkClick r:id="rId9"/>
              </a:rPr>
              <a:t>Z MRTVÉHO DOMU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84368" y="6348079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obr.5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598863" y="1052513"/>
            <a:ext cx="5545137" cy="4530725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dirty="0">
                <a:hlinkClick r:id="rId2"/>
              </a:rPr>
              <a:t>Bohuslav MARTINŮ</a:t>
            </a: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/>
              <a:t>(1890, Polička – 1959, Švýcarsko)</a:t>
            </a:r>
          </a:p>
          <a:p>
            <a:pPr algn="ctr">
              <a:buFont typeface="Wingdings" pitchFamily="2" charset="2"/>
              <a:buNone/>
            </a:pP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>
                <a:hlinkClick r:id="rId3"/>
              </a:rPr>
              <a:t>HRY O MARII</a:t>
            </a: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>
                <a:hlinkClick r:id="rId4"/>
              </a:rPr>
              <a:t>VESELOHRA NA MOSTĚ</a:t>
            </a: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>
                <a:hlinkClick r:id="rId5"/>
              </a:rPr>
              <a:t>JULIETA (SNÁŘ)</a:t>
            </a: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>
                <a:hlinkClick r:id="rId6"/>
              </a:rPr>
              <a:t>ŘECKÉ </a:t>
            </a:r>
            <a:r>
              <a:rPr lang="cs-CZ" dirty="0" smtClean="0">
                <a:hlinkClick r:id="rId6"/>
              </a:rPr>
              <a:t>PAŠIJE</a:t>
            </a:r>
            <a:endParaRPr lang="cs-CZ" dirty="0" smtClean="0"/>
          </a:p>
          <a:p>
            <a:pPr algn="ctr">
              <a:buFont typeface="Wingdings" pitchFamily="2" charset="2"/>
              <a:buNone/>
            </a:pPr>
            <a:r>
              <a:rPr lang="cs-CZ" dirty="0" smtClean="0">
                <a:hlinkClick r:id="rId7"/>
              </a:rPr>
              <a:t>JULIETTA </a:t>
            </a:r>
            <a:r>
              <a:rPr lang="cs-CZ" smtClean="0">
                <a:hlinkClick r:id="rId7"/>
              </a:rPr>
              <a:t>(Snář)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4" y="548680"/>
            <a:ext cx="3916616" cy="55183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6232909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obr.6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Česká opera</a:t>
            </a:r>
          </a:p>
        </p:txBody>
      </p:sp>
    </p:spTree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86659" y="410268"/>
            <a:ext cx="2593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dirty="0">
                <a:hlinkClick r:id="rId3"/>
              </a:rPr>
              <a:t>VESELOHRA NA MOSTĚ</a:t>
            </a:r>
            <a:endParaRPr lang="cs-CZ" dirty="0"/>
          </a:p>
        </p:txBody>
      </p:sp>
      <p:pic>
        <p:nvPicPr>
          <p:cNvPr id="3" name="p5jH-jy2GUg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134036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7058736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15816" y="548680"/>
            <a:ext cx="273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dirty="0">
                <a:hlinkClick r:id="rId3"/>
              </a:rPr>
              <a:t>JULIETTA (TROJÍ PŘÁNÍ)</a:t>
            </a:r>
            <a:endParaRPr lang="cs-CZ" dirty="0"/>
          </a:p>
        </p:txBody>
      </p:sp>
      <p:pic>
        <p:nvPicPr>
          <p:cNvPr id="3" name="Xn0dWK6odCA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584" y="1340768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4" name="TextovéPole 3"/>
          <p:cNvSpPr txBox="1"/>
          <p:nvPr/>
        </p:nvSpPr>
        <p:spPr>
          <a:xfrm>
            <a:off x="3627581" y="926044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Paříž, 2002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99912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cs-CZ" sz="2000" smtClean="0"/>
              <a:t>Název projektu : Objevujeme svět kolem nás</a:t>
            </a:r>
            <a:br>
              <a:rPr lang="cs-CZ" sz="2000" smtClean="0"/>
            </a:br>
            <a:r>
              <a:rPr lang="cs-CZ" sz="2000" smtClean="0"/>
              <a:t>Reg. číslo projektu: CZ.1.07/1.4.00/21.2040</a:t>
            </a:r>
            <a:endParaRPr lang="cs-CZ" sz="2000" dirty="0"/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79388" y="3429000"/>
            <a:ext cx="8229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Autor : Renata Smyčková, ZŠ a MŠ Nová, Ústí n. L.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Období vytvoření výukového materiálu:  březen 2012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Vzdělávací obor: Člověk a umění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Anotace: Prezentace určená pro seznámení s různými hudebními žánry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Očekávaný výstup: žák poznává historii i současnost </a:t>
            </a:r>
            <a:r>
              <a:rPr lang="cs-CZ" sz="1400" dirty="0" smtClean="0"/>
              <a:t>české opery</a:t>
            </a:r>
            <a:r>
              <a:rPr lang="cs-CZ" sz="1400" dirty="0"/>
              <a:t>, </a:t>
            </a:r>
            <a:r>
              <a:rPr lang="cs-CZ" sz="1400" dirty="0" smtClean="0"/>
              <a:t>Seznamuje se s díly nejvýznamnějších českých skladatelů. Na základě ukázek si všímá úspěchu českých oper na zahraničních jevištích – uvědomuje si, že díla našich autorů tohoto žánru patří k velmi oblíbeným po celém světě. </a:t>
            </a:r>
            <a:endParaRPr lang="cs-CZ" sz="1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Jazyk:  Čeština</a:t>
            </a:r>
          </a:p>
        </p:txBody>
      </p:sp>
    </p:spTree>
    <p:extLst>
      <p:ext uri="{BB962C8B-B14F-4D97-AF65-F5344CB8AC3E}">
        <p14:creationId xmlns:p14="http://schemas.microsoft.com/office/powerpoint/2010/main" val="1336524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388" y="260648"/>
            <a:ext cx="8713092" cy="399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u="sng" dirty="0"/>
              <a:t>Použité zdroje:</a:t>
            </a:r>
            <a:r>
              <a:rPr lang="cs-CZ" dirty="0"/>
              <a:t> </a:t>
            </a:r>
          </a:p>
          <a:p>
            <a:r>
              <a:rPr lang="cs-CZ" sz="1400" dirty="0" smtClean="0"/>
              <a:t>Wikipedie </a:t>
            </a:r>
            <a:r>
              <a:rPr lang="cs-CZ" sz="1400" dirty="0"/>
              <a:t>– otevřená encyklopedie 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u="sng" dirty="0" smtClean="0"/>
              <a:t>Zdroje </a:t>
            </a:r>
            <a:r>
              <a:rPr lang="cs-CZ" sz="1600" u="sng" dirty="0"/>
              <a:t>obrázků</a:t>
            </a:r>
            <a:r>
              <a:rPr lang="cs-CZ" sz="1600" u="sng" dirty="0" smtClean="0"/>
              <a:t>:</a:t>
            </a:r>
            <a:endParaRPr lang="cs-CZ" sz="1600" u="sng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[cit. 2012-03-01]. Dostupný pod licencí public domain na WWW: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cs.wikipedia.org/wiki/Soubor:Stavovsk%C3%A9_divadlo_1.JPG</a:t>
            </a:r>
            <a:r>
              <a:rPr lang="cs-CZ" sz="1400" dirty="0" smtClean="0"/>
              <a:t>  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[</a:t>
            </a:r>
            <a:r>
              <a:rPr lang="cs-CZ" sz="1400" dirty="0"/>
              <a:t>cit. 2012-03-01]. Dostupný pod licencí public domain na WWW: </a:t>
            </a:r>
            <a:r>
              <a:rPr lang="cs-CZ" sz="1400" dirty="0">
                <a:hlinkClick r:id="rId3"/>
              </a:rPr>
              <a:t>http://cs.wikipedia.org/wiki/Soubor:Jan_Vil%C3%ADmek_-_Franti%C5%A1ek_%</a:t>
            </a:r>
            <a:r>
              <a:rPr lang="cs-CZ" sz="1400" dirty="0" smtClean="0">
                <a:hlinkClick r:id="rId3"/>
              </a:rPr>
              <a:t>C5%A0kroup.jpg</a:t>
            </a:r>
            <a:r>
              <a:rPr lang="cs-CZ" sz="1400" dirty="0" smtClean="0"/>
              <a:t>  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[cit. 2012-03-01]. Dostupný pod licencí public domain na WWW: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cs.wikipedia.org/wiki/Soubor:JanMula%C4%8D-Bed%C5%99ichSmetana.jpg</a:t>
            </a:r>
            <a:r>
              <a:rPr lang="cs-CZ" sz="1400" dirty="0" smtClean="0"/>
              <a:t>  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[</a:t>
            </a:r>
            <a:r>
              <a:rPr lang="cs-CZ" sz="1400" dirty="0"/>
              <a:t>cit. 2012-03-01]. Dostupný pod licencí public domain na WWW: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cs.wikipedia.org/wiki/Soubor:Dvorak1.jpg</a:t>
            </a:r>
            <a:endParaRPr lang="cs-CZ" sz="1400" dirty="0" smtClean="0"/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/>
              <a:t>cit. 2012-03-01]. Dostupný pod licencí public domain na WWW: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cs.wikipedia.org/wiki/Soubor:Janacek.jpg</a:t>
            </a:r>
            <a:endParaRPr lang="cs-CZ" sz="1400" dirty="0" smtClean="0"/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cit</a:t>
            </a:r>
            <a:r>
              <a:rPr lang="cs-CZ" sz="1400" dirty="0"/>
              <a:t>. 2012-03-01]. Dostupný pod licencí public domain na WWW: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cs.wikipedia.org/wiki/Soubor:Martinu_1943.jpg</a:t>
            </a:r>
            <a:r>
              <a:rPr lang="cs-CZ" sz="1400" dirty="0" smtClean="0"/>
              <a:t> 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cs-CZ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63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84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800"/>
              <a:t>Česká opera vznikla z naprosto odlišných podmínek než ostatní operní kultury.</a:t>
            </a:r>
          </a:p>
          <a:p>
            <a:pPr algn="ctr">
              <a:buFont typeface="Wingdings" pitchFamily="2" charset="2"/>
              <a:buNone/>
            </a:pPr>
            <a:r>
              <a:rPr lang="cs-CZ" sz="2800"/>
              <a:t>Operní představení se v Čechách objevují ne přelomu 16. a 17. století.</a:t>
            </a:r>
          </a:p>
          <a:p>
            <a:pPr algn="ctr">
              <a:buFont typeface="Wingdings" pitchFamily="2" charset="2"/>
              <a:buNone/>
            </a:pPr>
            <a:r>
              <a:rPr lang="cs-CZ" sz="2800"/>
              <a:t>I k nám sice doléhá ohlas italských zívaných her – ten však ovlivnil pouze kulturu císařského a šlechtických dvorů. Jde zcela mimo národní kulturní rozvoj a na české hudební tvorbě nezanechává žádné stopy.</a:t>
            </a:r>
          </a:p>
          <a:p>
            <a:pPr algn="ctr">
              <a:buFont typeface="Wingdings" pitchFamily="2" charset="2"/>
              <a:buNone/>
            </a:pPr>
            <a:endParaRPr lang="cs-CZ" sz="280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800"/>
              <a:t>První dochovaná česká opera, či spíše opera s českým textem, nese název „O původu Jaroměřic“ a napsal ji F.V. Míča, skladatel a kapelník hudbymilovného hraběte Jana Adama z Questenberka z Jaroměřic nad Rokytnou. Opera se zachovala s českým a italským textem a vznikla ve 20. letech 18. století.</a:t>
            </a:r>
          </a:p>
          <a:p>
            <a:pPr>
              <a:buFont typeface="Wingdings" pitchFamily="2" charset="2"/>
              <a:buNone/>
            </a:pPr>
            <a:endParaRPr lang="cs-CZ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r>
              <a:rPr lang="cs-CZ" sz="2400">
                <a:solidFill>
                  <a:schemeClr val="tx1"/>
                </a:solidFill>
              </a:rPr>
              <a:t>Teprve období národního obrození přináší oživení českého divadla a s ním i první amatérská operní představení</a:t>
            </a:r>
            <a:r>
              <a:rPr lang="cs-CZ" sz="2800">
                <a:solidFill>
                  <a:schemeClr val="tx1"/>
                </a:solidFill>
              </a:rPr>
              <a:t> ve </a:t>
            </a:r>
            <a:r>
              <a:rPr lang="cs-CZ" sz="2800">
                <a:solidFill>
                  <a:schemeClr val="tx1"/>
                </a:solidFill>
                <a:hlinkClick r:id="rId2"/>
              </a:rPr>
              <a:t>Stavovském divadle</a:t>
            </a:r>
            <a:endParaRPr lang="cs-CZ" sz="240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92" y="2085984"/>
            <a:ext cx="5893469" cy="441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884368" y="6319576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obr.1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990600"/>
          </a:xfrm>
        </p:spPr>
        <p:txBody>
          <a:bodyPr/>
          <a:lstStyle/>
          <a:p>
            <a:r>
              <a:rPr lang="cs-CZ" sz="2400">
                <a:solidFill>
                  <a:schemeClr val="tx1"/>
                </a:solidFill>
              </a:rPr>
              <a:t>Významnou osobností té doby je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00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980728"/>
            <a:ext cx="6948487" cy="554355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3200" dirty="0">
                <a:hlinkClick r:id="rId3"/>
              </a:rPr>
              <a:t>František ŠKROUP</a:t>
            </a:r>
            <a:endParaRPr lang="cs-CZ" sz="32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(1801 – 1862)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inspirován uváděním prvních oper německých autorů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(v českém překladu) vytvořil první českou operu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DRÁTENÍK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pak následovaly další: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OLDŘICH A BOŽENA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LIBUŠIN SŇATEK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Nesmrtelnost mu ale zajistila především hudba k frašce </a:t>
            </a:r>
            <a:r>
              <a:rPr lang="cs-CZ" sz="2000" u="sng" dirty="0"/>
              <a:t>Josefa Kajetána Tyla</a:t>
            </a:r>
            <a:r>
              <a:rPr lang="cs-CZ" sz="20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000" u="sng" dirty="0"/>
              <a:t>Fidlovačka aneb žádný hněv a žádná rvačka</a:t>
            </a:r>
            <a:r>
              <a:rPr lang="cs-CZ" sz="20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ve které při poprvé zazněla píseň slepého žebráka Mareše Kde domov můj, která se později stala českou národní hymnou.</a:t>
            </a:r>
            <a:endParaRPr lang="cs-CZ" sz="1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705225" cy="453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84368" y="6319576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obr.2</a:t>
            </a:r>
            <a:endParaRPr lang="cs-CZ" sz="1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cs-CZ"/>
          </a:p>
          <a:p>
            <a:pPr marL="0" indent="0" algn="ctr">
              <a:buFont typeface="Wingdings" pitchFamily="2" charset="2"/>
              <a:buNone/>
            </a:pPr>
            <a:endParaRPr lang="cs-CZ"/>
          </a:p>
          <a:p>
            <a:pPr marL="0" indent="0" algn="ctr">
              <a:buFont typeface="Wingdings" pitchFamily="2" charset="2"/>
              <a:buNone/>
            </a:pPr>
            <a:endParaRPr lang="cs-CZ"/>
          </a:p>
          <a:p>
            <a:pPr marL="0" indent="0" algn="ctr">
              <a:buFont typeface="Wingdings" pitchFamily="2" charset="2"/>
              <a:buNone/>
            </a:pPr>
            <a:endParaRPr lang="cs-CZ"/>
          </a:p>
          <a:p>
            <a:pPr marL="0" indent="0" algn="ctr">
              <a:buFont typeface="Wingdings" pitchFamily="2" charset="2"/>
              <a:buNone/>
            </a:pPr>
            <a:endParaRPr lang="cs-CZ" sz="200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39750" y="47625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Za tvůrce opravdu české národní opery je všeobecně považován</a:t>
            </a:r>
            <a:endParaRPr lang="cs-CZ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743325" y="1268413"/>
            <a:ext cx="5076825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Bedřich SMETANA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(1824, Litomyšl – 1884, Praha)</a:t>
            </a:r>
          </a:p>
          <a:p>
            <a:pPr algn="ctr"/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BRANIBOŘI V ČECHÁCH</a:t>
            </a:r>
          </a:p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PRODANÁ NEVĚSTA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DALIBOR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6"/>
              </a:rPr>
              <a:t>LIBUŠE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DVĚ VDOVY</a:t>
            </a:r>
          </a:p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7"/>
              </a:rPr>
              <a:t>HUBIČKA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8"/>
              </a:rPr>
              <a:t>TAJEMSTVÍ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9"/>
              </a:rPr>
              <a:t>ČERTOVA STĚNA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692696"/>
            <a:ext cx="4048125" cy="571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62558" y="6348080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obr.3</a:t>
            </a:r>
            <a:endParaRPr lang="cs-CZ" sz="1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70521" y="292006"/>
            <a:ext cx="221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PRODANÁ NEVĚSTA</a:t>
            </a: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gBRYeox_yzk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3580" y="1196752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5" name="TextovéPole 4"/>
          <p:cNvSpPr txBox="1"/>
          <p:nvPr/>
        </p:nvSpPr>
        <p:spPr>
          <a:xfrm>
            <a:off x="1564533" y="699192"/>
            <a:ext cx="643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Záznam představení z Metropolitní opery v New Yorku (1978)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5310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3888" y="320622"/>
            <a:ext cx="1125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DALIBOR</a:t>
            </a: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2944" y="6689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Renee </a:t>
            </a:r>
            <a:r>
              <a:rPr lang="pl-PL" dirty="0" smtClean="0"/>
              <a:t>Fleming (USA) – jedna z nejslavnějších současných sopranistek zpívá arii z Dalibora – a v češtině!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" name="2Whr0dHtTy4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584" y="1315327"/>
            <a:ext cx="7200000" cy="5400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1569369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6"/>
</p:tagLst>
</file>

<file path=ppt/theme/theme1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956</TotalTime>
  <Words>684</Words>
  <Application>Microsoft Office PowerPoint</Application>
  <PresentationFormat>Předvádění na obrazovce (4:3)</PresentationFormat>
  <Paragraphs>121</Paragraphs>
  <Slides>23</Slides>
  <Notes>0</Notes>
  <HiddenSlides>0</HiddenSlides>
  <MMClips>11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Opona</vt:lpstr>
      <vt:lpstr>Tento vzdělávací materiál vznikl  v rámci projektu EU – peníze školám</vt:lpstr>
      <vt:lpstr>Česká opera</vt:lpstr>
      <vt:lpstr>Prezentace aplikace PowerPoint</vt:lpstr>
      <vt:lpstr>Prezentace aplikace PowerPoint</vt:lpstr>
      <vt:lpstr>Teprve období národního obrození přináší oživení českého divadla a s ním i první amatérská operní představení ve Stavovském divadle</vt:lpstr>
      <vt:lpstr>Významnou osobností té doby 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YTANER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28</cp:revision>
  <dcterms:created xsi:type="dcterms:W3CDTF">2010-05-16T11:27:12Z</dcterms:created>
  <dcterms:modified xsi:type="dcterms:W3CDTF">2013-07-16T13:54:41Z</dcterms:modified>
</cp:coreProperties>
</file>