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94" r:id="rId2"/>
    <p:sldId id="256" r:id="rId3"/>
    <p:sldId id="257" r:id="rId4"/>
    <p:sldId id="279" r:id="rId5"/>
    <p:sldId id="277" r:id="rId6"/>
    <p:sldId id="271" r:id="rId7"/>
    <p:sldId id="280" r:id="rId8"/>
    <p:sldId id="289" r:id="rId9"/>
    <p:sldId id="288" r:id="rId10"/>
    <p:sldId id="292" r:id="rId11"/>
    <p:sldId id="291" r:id="rId12"/>
    <p:sldId id="278" r:id="rId13"/>
    <p:sldId id="293" r:id="rId14"/>
    <p:sldId id="286" r:id="rId15"/>
    <p:sldId id="283" r:id="rId16"/>
    <p:sldId id="284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7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D1C9-E8ED-46F5-AC20-CF3DF1C144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4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3A7A-C06B-4E74-8BDB-F1DBF8F63F1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8218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14D6-D5A5-4ADA-9818-A5A5A539F62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97579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8ADF-7250-4F43-99E8-8AF3DAC20DA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430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84BF-B997-40CD-B435-593A4AB073D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7245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DD32-F83F-4987-AEC1-D32DD55FD33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7989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2056-ECA7-44EE-9870-87788F7119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4163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757BD-4E2F-43E3-9A49-22A677F71FB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2556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46D2-94AB-4232-B5D6-4CDEE52C308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2167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AC22-7D78-4A46-AE28-FEE79574A0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18675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7041-EDC1-44CD-BE39-1CBD700E87B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132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4A66-5D42-4343-BA96-31F9D30328A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6248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78358B0-B632-4463-8AD2-6A36013514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412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http://www.youtube.com/v/my1wtKPjZWo?version=3&amp;hl=cs_CZ" TargetMode="Externa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http://www.youtube.com/v/izURUllObPs?version=3&amp;hl=cs_CZ" TargetMode="Externa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http://www.youtube.com/v/EXs9VKYC9ts?version=3&amp;hl=cs_CZ" TargetMode="Externa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Nabucc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gaXE0v0bJoE?version=3&amp;hl=cs_CZ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http://www.youtube.com/v/LE5KmS6zKfI?version=3&amp;hl=cs_CZ" TargetMode="Externa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http://www.youtube.com/v/vWz7Gbalk98?version=3&amp;hl=cs_CZ" TargetMode="Externa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r>
              <a:rPr lang="cs-CZ" sz="4000" dirty="0" smtClean="0"/>
              <a:t>Tento vzdělávací materiál vznikl </a:t>
            </a:r>
            <a:br>
              <a:rPr lang="cs-CZ" sz="4000" dirty="0" smtClean="0"/>
            </a:br>
            <a:r>
              <a:rPr lang="cs-CZ" sz="4000" dirty="0" smtClean="0"/>
              <a:t>v rámci projektu EU – peníze školám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18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2051050" y="549275"/>
            <a:ext cx="4824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6091" name="Rectangle 11"/>
          <p:cNvSpPr>
            <a:spLocks noGrp="1" noChangeArrowheads="1"/>
          </p:cNvSpPr>
          <p:nvPr>
            <p:ph/>
          </p:nvPr>
        </p:nvSpPr>
        <p:spPr>
          <a:xfrm>
            <a:off x="395288" y="0"/>
            <a:ext cx="8229600" cy="9159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cs-CZ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err="1" smtClean="0"/>
              <a:t>Il</a:t>
            </a:r>
            <a:r>
              <a:rPr lang="cs-CZ" sz="2800" dirty="0" smtClean="0"/>
              <a:t> </a:t>
            </a:r>
            <a:r>
              <a:rPr lang="cs-CZ" sz="2800" dirty="0" err="1" smtClean="0"/>
              <a:t>trovatore</a:t>
            </a:r>
            <a:endParaRPr lang="cs-CZ" sz="2800" dirty="0" smtClean="0"/>
          </a:p>
        </p:txBody>
      </p:sp>
      <p:pic>
        <p:nvPicPr>
          <p:cNvPr id="2" name="my1wtKPjZWo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907704" y="1821976"/>
            <a:ext cx="5400000" cy="4050000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extrusionClr>
              <a:srgbClr val="777777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25572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7921128" cy="2808312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cs-CZ" sz="2400" dirty="0" smtClean="0">
                <a:effectLst/>
              </a:rPr>
              <a:t>Ke </a:t>
            </a:r>
            <a:r>
              <a:rPr lang="cs-CZ" sz="2400" dirty="0">
                <a:effectLst/>
              </a:rPr>
              <a:t>slavnostnímu otevření Suezského průplavu vytvořil operu Aida. Termín otevření sice nestihl, opera měla premiéru v Káhiře až 24. prosince 1871, ale zato se stala egyptskou </a:t>
            </a:r>
            <a:r>
              <a:rPr lang="cs-CZ" sz="2400" dirty="0" smtClean="0">
                <a:effectLst/>
              </a:rPr>
              <a:t>národní </a:t>
            </a:r>
            <a:r>
              <a:rPr lang="cs-CZ" sz="2400" dirty="0">
                <a:effectLst/>
              </a:rPr>
              <a:t>operou</a:t>
            </a:r>
            <a:r>
              <a:rPr lang="cs-CZ" sz="2400" dirty="0" smtClean="0">
                <a:effectLst/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cs-CZ" sz="2400" dirty="0">
                <a:effectLst/>
              </a:rPr>
              <a:t>Pak </a:t>
            </a:r>
            <a:r>
              <a:rPr lang="cs-CZ" sz="2400" dirty="0" smtClean="0">
                <a:effectLst/>
              </a:rPr>
              <a:t>následov</a:t>
            </a:r>
            <a:r>
              <a:rPr lang="cs-CZ" sz="2400" dirty="0">
                <a:effectLst/>
              </a:rPr>
              <a:t>alo období zdánlivé nečinnosti.</a:t>
            </a:r>
            <a:endParaRPr lang="cs-CZ" sz="2400" dirty="0"/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endParaRPr lang="cs-CZ" sz="2400" dirty="0" smtClean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458295"/>
      </p:ext>
    </p:extLst>
  </p:cSld>
  <p:clrMapOvr>
    <a:masterClrMapping/>
  </p:clrMapOvr>
  <p:transition spd="slow" advTm="15959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2051050" y="549275"/>
            <a:ext cx="4824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6091" name="Rectangle 11"/>
          <p:cNvSpPr>
            <a:spLocks noGrp="1" noChangeArrowheads="1"/>
          </p:cNvSpPr>
          <p:nvPr>
            <p:ph/>
          </p:nvPr>
        </p:nvSpPr>
        <p:spPr>
          <a:xfrm>
            <a:off x="395288" y="0"/>
            <a:ext cx="8229600" cy="6597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Aida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</p:txBody>
      </p:sp>
      <p:pic>
        <p:nvPicPr>
          <p:cNvPr id="4" name="izURUllObPs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829048" y="1628800"/>
            <a:ext cx="5400000" cy="4050000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extrusionClr>
              <a:srgbClr val="777777"/>
            </a:extrusion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Grp="1" noChangeArrowheads="1"/>
          </p:cNvSpPr>
          <p:nvPr>
            <p:ph idx="1"/>
          </p:nvPr>
        </p:nvSpPr>
        <p:spPr>
          <a:xfrm>
            <a:off x="323528" y="764704"/>
            <a:ext cx="7921128" cy="4536504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None/>
              <a:defRPr/>
            </a:pPr>
            <a:endParaRPr lang="cs-CZ" sz="2400" dirty="0" smtClean="0">
              <a:effectLst/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cs-CZ" sz="2400" dirty="0" smtClean="0">
                <a:effectLst/>
              </a:rPr>
              <a:t>Tím </a:t>
            </a:r>
            <a:r>
              <a:rPr lang="cs-CZ" sz="2400" dirty="0">
                <a:effectLst/>
              </a:rPr>
              <a:t>více ohromil posluchače svými dvěma závěrečnými díly na náměty </a:t>
            </a:r>
            <a:r>
              <a:rPr lang="cs-CZ" sz="2400" dirty="0" smtClean="0">
                <a:effectLst/>
              </a:rPr>
              <a:t>Shakespearových </a:t>
            </a:r>
            <a:r>
              <a:rPr lang="cs-CZ" sz="2400" dirty="0">
                <a:effectLst/>
              </a:rPr>
              <a:t>dramat. V roce 1887 to byl </a:t>
            </a:r>
            <a:r>
              <a:rPr lang="cs-CZ" sz="2400" dirty="0" err="1">
                <a:effectLst/>
              </a:rPr>
              <a:t>Otello</a:t>
            </a:r>
            <a:r>
              <a:rPr lang="cs-CZ" sz="2400" dirty="0">
                <a:effectLst/>
              </a:rPr>
              <a:t> </a:t>
            </a:r>
            <a:r>
              <a:rPr lang="cs-CZ" sz="2400" dirty="0" smtClean="0">
                <a:effectLst/>
              </a:rPr>
              <a:t>a </a:t>
            </a:r>
            <a:r>
              <a:rPr lang="cs-CZ" sz="2400" dirty="0">
                <a:effectLst/>
              </a:rPr>
              <a:t>o 6 let později </a:t>
            </a:r>
            <a:r>
              <a:rPr lang="cs-CZ" sz="2400" dirty="0" err="1">
                <a:effectLst/>
              </a:rPr>
              <a:t>Falstaff</a:t>
            </a:r>
            <a:r>
              <a:rPr lang="cs-CZ" sz="2400" dirty="0">
                <a:effectLst/>
              </a:rPr>
              <a:t>. Díla dokonalého dramatického charakteru dokazující, že téměř osmdesátiletý skladatel dokáže promluvit soudobým hudebním jazykem a stále vysoce převyšuje své současníky a napodobitele</a:t>
            </a:r>
            <a:r>
              <a:rPr lang="cs-CZ" sz="2400" dirty="0" smtClean="0">
                <a:effectLst/>
              </a:rPr>
              <a:t>.</a:t>
            </a:r>
            <a:endParaRPr lang="cs-CZ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02277"/>
      </p:ext>
    </p:extLst>
  </p:cSld>
  <p:clrMapOvr>
    <a:masterClrMapping/>
  </p:clrMapOvr>
  <p:transition spd="slow" advTm="15959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2051050" y="549275"/>
            <a:ext cx="4824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6091" name="Rectangle 11"/>
          <p:cNvSpPr>
            <a:spLocks noGrp="1" noChangeArrowheads="1"/>
          </p:cNvSpPr>
          <p:nvPr>
            <p:ph/>
          </p:nvPr>
        </p:nvSpPr>
        <p:spPr>
          <a:xfrm>
            <a:off x="395288" y="0"/>
            <a:ext cx="8229600" cy="177281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err="1" smtClean="0"/>
              <a:t>Otello</a:t>
            </a: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</p:txBody>
      </p:sp>
      <p:pic>
        <p:nvPicPr>
          <p:cNvPr id="3" name="EXs9VKYC9ts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835696" y="1988840"/>
            <a:ext cx="5400000" cy="4050000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extrusionClr>
              <a:srgbClr val="777777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4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105251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cs-CZ" sz="2000" smtClean="0"/>
              <a:t>Název projektu : Objevujeme svět kolem nás</a:t>
            </a:r>
            <a:br>
              <a:rPr lang="cs-CZ" sz="2000" smtClean="0"/>
            </a:br>
            <a:r>
              <a:rPr lang="cs-CZ" sz="2000" smtClean="0"/>
              <a:t>Reg. číslo projektu: CZ.1.07/1.4.00/21.2040</a:t>
            </a:r>
            <a:endParaRPr lang="cs-CZ" sz="2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3429000"/>
            <a:ext cx="8229600" cy="2016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Autor : Renata Smyčková, ZŠ a MŠ Nová, Ústí n. L.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Období vytvoření výukového materiálu: březen 2012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Vzdělávací obor</a:t>
            </a:r>
            <a:r>
              <a:rPr lang="cs-CZ" sz="1400" smtClean="0">
                <a:effectLst/>
              </a:rPr>
              <a:t>: Člověk a umění</a:t>
            </a:r>
            <a:endParaRPr lang="cs-CZ" sz="1400" dirty="0" smtClean="0">
              <a:effectLst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Anotace: Prezentace určená pro seznámení se životem a dílem G. Verdiho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Očekávaný výstup: žák pohovoří o životě, zařadí do období a uměleckého směru, charakterizuje dílo a jeho význam pro současnost.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Jazyk:  Čeština</a:t>
            </a:r>
            <a:endParaRPr lang="cs-CZ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5888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9388" y="260648"/>
            <a:ext cx="8713092" cy="282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u="sng" dirty="0"/>
              <a:t>Použité zdroje:</a:t>
            </a:r>
            <a:r>
              <a:rPr lang="cs-CZ" dirty="0"/>
              <a:t> </a:t>
            </a:r>
          </a:p>
          <a:p>
            <a:r>
              <a:rPr lang="cs-CZ" sz="1400" dirty="0" smtClean="0"/>
              <a:t>Wikipedie </a:t>
            </a:r>
            <a:r>
              <a:rPr lang="cs-CZ" sz="1400" dirty="0"/>
              <a:t>– otevřená encyklopedie  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u="sng" dirty="0" smtClean="0"/>
              <a:t>Zdroje </a:t>
            </a:r>
            <a:r>
              <a:rPr lang="cs-CZ" sz="1600" u="sng" dirty="0"/>
              <a:t>obrázků</a:t>
            </a:r>
            <a:r>
              <a:rPr lang="cs-CZ" sz="1600" u="sng" dirty="0" smtClean="0"/>
              <a:t>:</a:t>
            </a:r>
            <a:endParaRPr lang="cs-CZ" sz="1600" u="sng" dirty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[cit. 2012-03-01]. Dostupný pod licencí public domain na WWW: http://cs.wikipedia.org/wiki/Soubor:Giuseppe_Verdi_signature.jpg 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</a:t>
            </a:r>
            <a:r>
              <a:rPr lang="cs-CZ" sz="1400" dirty="0"/>
              <a:t>cit. 2012-03-01]. Dostupný pod licencí public domain na WWW: http://cs.wikipedia.org/wiki/Soubor:Verdi.jpg 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[cit. 2012-03-01]. Dostupný pod licencí public domain na WWW: http://cs.wikipedia.org/wiki/Soubor:Verdi-1899.jpg 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cs-CZ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62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195736" y="548680"/>
            <a:ext cx="4608512" cy="13684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Giuseppe Verdi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524328" y="6309320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obr.1</a:t>
            </a:r>
            <a:endParaRPr lang="cs-CZ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59" y="4221088"/>
            <a:ext cx="4849642" cy="15841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59632" y="2780928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Giuseppe Fortunino Francesco Verdi </a:t>
            </a:r>
            <a:endParaRPr lang="cs-CZ" dirty="0" smtClean="0"/>
          </a:p>
          <a:p>
            <a:pPr algn="ctr"/>
            <a:r>
              <a:rPr lang="it-IT" dirty="0" smtClean="0"/>
              <a:t>(</a:t>
            </a:r>
            <a:r>
              <a:rPr lang="it-IT" dirty="0"/>
              <a:t>10. října 1813 Le Roncole u Busseta – 27. ledna 1901 Milán)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955">
        <p14:ripple/>
      </p:transition>
    </mc:Choice>
    <mc:Fallback xmlns="">
      <p:transition spd="slow" advTm="89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1209936"/>
            <a:ext cx="3384376" cy="424847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Jedna z nejvýznamnějších postav světového operního nebe.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Autor děl, která jsou nesmrtelná.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Je představitelem italského romantismu.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24328" y="6309320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obr.2</a:t>
            </a:r>
            <a:endParaRPr lang="cs-CZ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100000" l="458" r="100000">
                        <a14:backgroundMark x1="74371" y1="56833" x2="74371" y2="56833"/>
                        <a14:backgroundMark x1="27460" y1="28833" x2="27460" y2="28833"/>
                        <a14:backgroundMark x1="27918" y1="30333" x2="27918" y2="3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21" y="620688"/>
            <a:ext cx="3880991" cy="53285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291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75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75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75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19578"/>
            <a:ext cx="5112568" cy="5427662"/>
          </a:xfrm>
        </p:spPr>
        <p:txBody>
          <a:bodyPr/>
          <a:lstStyle/>
          <a:p>
            <a:pPr algn="ctr">
              <a:buNone/>
              <a:defRPr/>
            </a:pPr>
            <a:r>
              <a:rPr lang="cs-CZ" sz="2400" dirty="0"/>
              <a:t>Základy hry na hudební nástroje a kompozice mu dal </a:t>
            </a:r>
            <a:r>
              <a:rPr lang="cs-CZ" sz="2400" dirty="0" smtClean="0"/>
              <a:t>F. </a:t>
            </a:r>
            <a:r>
              <a:rPr lang="cs-CZ" sz="2400" dirty="0" err="1"/>
              <a:t>Provesi</a:t>
            </a:r>
            <a:r>
              <a:rPr lang="cs-CZ" sz="2400" dirty="0"/>
              <a:t>, maestro místní filharmonické </a:t>
            </a:r>
            <a:r>
              <a:rPr lang="cs-CZ" sz="2400" dirty="0" smtClean="0"/>
              <a:t>společnosti. </a:t>
            </a:r>
            <a:r>
              <a:rPr lang="cs-CZ" sz="2400" dirty="0"/>
              <a:t>V</a:t>
            </a:r>
            <a:r>
              <a:rPr lang="cs-CZ" sz="2400" dirty="0" smtClean="0"/>
              <a:t> </a:t>
            </a:r>
            <a:r>
              <a:rPr lang="cs-CZ" sz="2400" dirty="0"/>
              <a:t>roce 1832 </a:t>
            </a:r>
            <a:r>
              <a:rPr lang="cs-CZ" sz="2400" dirty="0" smtClean="0"/>
              <a:t>se pokoušel o přijetí  </a:t>
            </a:r>
            <a:r>
              <a:rPr lang="cs-CZ" sz="2400" dirty="0"/>
              <a:t>na konzervatoř v Miláně. Zkoušky sice zdárně složil, ale přijat nebyl, údajně pro vysoký věk. </a:t>
            </a:r>
            <a:endParaRPr lang="cs-CZ" sz="2400" dirty="0" smtClean="0"/>
          </a:p>
          <a:p>
            <a:pPr algn="ctr">
              <a:buNone/>
              <a:defRPr/>
            </a:pPr>
            <a:r>
              <a:rPr lang="cs-CZ" sz="2400" dirty="0" smtClean="0"/>
              <a:t>Přesto </a:t>
            </a:r>
            <a:r>
              <a:rPr lang="cs-CZ" sz="2400" dirty="0"/>
              <a:t>již v Miláně zůstal a </a:t>
            </a:r>
            <a:r>
              <a:rPr lang="cs-CZ" sz="2400" dirty="0" smtClean="0"/>
              <a:t>studoval </a:t>
            </a:r>
            <a:r>
              <a:rPr lang="cs-CZ" sz="2400" dirty="0"/>
              <a:t>u </a:t>
            </a:r>
            <a:r>
              <a:rPr lang="cs-CZ" sz="2400" dirty="0" smtClean="0"/>
              <a:t>V. </a:t>
            </a:r>
            <a:r>
              <a:rPr lang="cs-CZ" sz="2400" dirty="0" err="1" smtClean="0"/>
              <a:t>Lavigny</a:t>
            </a:r>
            <a:r>
              <a:rPr lang="cs-CZ" sz="2400" dirty="0" smtClean="0"/>
              <a:t> - cembalisty </a:t>
            </a:r>
            <a:r>
              <a:rPr lang="cs-CZ" sz="2400" dirty="0"/>
              <a:t>operní scény v divadle </a:t>
            </a:r>
            <a:r>
              <a:rPr lang="cs-CZ" sz="2400" dirty="0" err="1"/>
              <a:t>Teatro</a:t>
            </a:r>
            <a:r>
              <a:rPr lang="cs-CZ" sz="2400" dirty="0"/>
              <a:t> </a:t>
            </a:r>
            <a:r>
              <a:rPr lang="cs-CZ" sz="2400" dirty="0" smtClean="0"/>
              <a:t>la </a:t>
            </a:r>
            <a:r>
              <a:rPr lang="cs-CZ" sz="2400" dirty="0" err="1" smtClean="0"/>
              <a:t>Scala</a:t>
            </a:r>
            <a:r>
              <a:rPr lang="cs-CZ" sz="2400" dirty="0" smtClean="0"/>
              <a:t>.</a:t>
            </a:r>
          </a:p>
          <a:p>
            <a:pPr algn="ctr">
              <a:buNone/>
              <a:defRPr/>
            </a:pPr>
            <a:r>
              <a:rPr lang="cs-CZ" sz="2400" dirty="0" smtClean="0"/>
              <a:t>Odtud </a:t>
            </a:r>
            <a:r>
              <a:rPr lang="cs-CZ" sz="2400" dirty="0"/>
              <a:t>se datuje jeho převážná hudební orientace na hudbu pro divadlo.</a:t>
            </a:r>
            <a:endParaRPr lang="cs-CZ" sz="24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8244408" y="5805264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obr.3</a:t>
            </a:r>
            <a:endParaRPr lang="cs-CZ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27538"/>
            <a:ext cx="3671410" cy="4890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9875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E5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E5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E5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229600" cy="374471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Celkem složil 28 oper.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Velká část z nich patří do kmenového repertoáru operních scén celého světa.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Uveďme si alespoň ty nejznámější:</a:t>
            </a:r>
          </a:p>
        </p:txBody>
      </p:sp>
    </p:spTree>
    <p:custDataLst>
      <p:tags r:id="rId1"/>
    </p:custDataLst>
  </p:cSld>
  <p:clrMapOvr>
    <a:masterClrMapping/>
  </p:clrMapOvr>
  <p:transition spd="slow" advTm="1544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23850" y="250195"/>
            <a:ext cx="86042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2800" dirty="0" err="1" smtClean="0"/>
              <a:t>Nabucco</a:t>
            </a:r>
            <a:endParaRPr lang="cs-CZ" sz="2800" dirty="0" smtClean="0"/>
          </a:p>
          <a:p>
            <a:pPr algn="ctr"/>
            <a:endParaRPr lang="cs-CZ" sz="2800" dirty="0"/>
          </a:p>
          <a:p>
            <a:pPr algn="ctr"/>
            <a:r>
              <a:rPr lang="cs-CZ" sz="2000" dirty="0" smtClean="0"/>
              <a:t>v pořadí třetí Verdiho opera založila jeho slávu. S úspěchem (</a:t>
            </a:r>
            <a:r>
              <a:rPr lang="cs-CZ" sz="2000" dirty="0" err="1" smtClean="0"/>
              <a:t>pravděpobně</a:t>
            </a:r>
            <a:r>
              <a:rPr lang="cs-CZ" sz="2000" dirty="0" smtClean="0"/>
              <a:t> především velmi oblíbené sborové scéně) se hraje dodnes.</a:t>
            </a:r>
          </a:p>
          <a:p>
            <a:pPr algn="ctr"/>
            <a:r>
              <a:rPr lang="cs-CZ" sz="1600" dirty="0" smtClean="0">
                <a:hlinkClick r:id="rId3"/>
              </a:rPr>
              <a:t>obsah opery si můžeš přečíst zde</a:t>
            </a:r>
            <a:endParaRPr lang="cs-CZ" sz="1600" dirty="0"/>
          </a:p>
        </p:txBody>
      </p:sp>
      <p:pic>
        <p:nvPicPr>
          <p:cNvPr id="2" name="gaXE0v0bJoE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25975" y="2419712"/>
            <a:ext cx="5400000" cy="4050000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extrusionClr>
              <a:srgbClr val="777777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Grp="1" noChangeArrowheads="1"/>
          </p:cNvSpPr>
          <p:nvPr>
            <p:ph idx="1"/>
          </p:nvPr>
        </p:nvSpPr>
        <p:spPr>
          <a:xfrm>
            <a:off x="323528" y="620688"/>
            <a:ext cx="7921128" cy="561662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sz="2800" dirty="0" smtClean="0">
              <a:effectLst/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cs-CZ" sz="2400" dirty="0" smtClean="0">
                <a:effectLst/>
              </a:rPr>
              <a:t>Patrně nejslavnějším obdobím jeho života byly roky 1849 – 1870, kdy </a:t>
            </a:r>
            <a:r>
              <a:rPr lang="cs-CZ" sz="2400" dirty="0">
                <a:effectLst/>
              </a:rPr>
              <a:t>vznikala díla: Luisa Miller (1849), </a:t>
            </a:r>
            <a:r>
              <a:rPr lang="cs-CZ" sz="2400" dirty="0" err="1">
                <a:effectLst/>
              </a:rPr>
              <a:t>Stiffelio</a:t>
            </a:r>
            <a:r>
              <a:rPr lang="cs-CZ" sz="2400" dirty="0">
                <a:effectLst/>
              </a:rPr>
              <a:t> (1850), </a:t>
            </a:r>
            <a:r>
              <a:rPr lang="cs-CZ" sz="2400" dirty="0" err="1">
                <a:effectLst/>
              </a:rPr>
              <a:t>Rigoletto</a:t>
            </a:r>
            <a:r>
              <a:rPr lang="cs-CZ" sz="2400" dirty="0">
                <a:effectLst/>
              </a:rPr>
              <a:t> (1851), La </a:t>
            </a:r>
            <a:r>
              <a:rPr lang="cs-CZ" sz="2400" dirty="0" err="1">
                <a:effectLst/>
              </a:rPr>
              <a:t>traviata</a:t>
            </a:r>
            <a:r>
              <a:rPr lang="cs-CZ" sz="2400" dirty="0">
                <a:effectLst/>
              </a:rPr>
              <a:t> (1853), </a:t>
            </a:r>
            <a:r>
              <a:rPr lang="cs-CZ" sz="2400" dirty="0" err="1">
                <a:effectLst/>
              </a:rPr>
              <a:t>Il</a:t>
            </a:r>
            <a:r>
              <a:rPr lang="cs-CZ" sz="2400" dirty="0">
                <a:effectLst/>
              </a:rPr>
              <a:t> </a:t>
            </a:r>
            <a:r>
              <a:rPr lang="cs-CZ" sz="2400" dirty="0" err="1">
                <a:effectLst/>
              </a:rPr>
              <a:t>Trovatore</a:t>
            </a:r>
            <a:r>
              <a:rPr lang="cs-CZ" sz="2400" dirty="0">
                <a:effectLst/>
              </a:rPr>
              <a:t> (Trubadúr – 1853), Les </a:t>
            </a:r>
            <a:r>
              <a:rPr lang="cs-CZ" sz="2400" dirty="0" err="1">
                <a:effectLst/>
              </a:rPr>
              <a:t>Vêpres</a:t>
            </a:r>
            <a:r>
              <a:rPr lang="cs-CZ" sz="2400" dirty="0">
                <a:effectLst/>
              </a:rPr>
              <a:t> </a:t>
            </a:r>
            <a:r>
              <a:rPr lang="cs-CZ" sz="2400" dirty="0" err="1">
                <a:effectLst/>
              </a:rPr>
              <a:t>siciliennes</a:t>
            </a:r>
            <a:r>
              <a:rPr lang="cs-CZ" sz="2400" dirty="0">
                <a:effectLst/>
              </a:rPr>
              <a:t> (Sicilské nešpory - 1855), Simon </a:t>
            </a:r>
            <a:r>
              <a:rPr lang="cs-CZ" sz="2400" dirty="0" err="1">
                <a:effectLst/>
              </a:rPr>
              <a:t>Boccanegra</a:t>
            </a:r>
            <a:r>
              <a:rPr lang="cs-CZ" sz="2400" dirty="0">
                <a:effectLst/>
              </a:rPr>
              <a:t> (1857), </a:t>
            </a:r>
            <a:r>
              <a:rPr lang="cs-CZ" sz="2400" dirty="0" err="1">
                <a:effectLst/>
              </a:rPr>
              <a:t>Un</a:t>
            </a:r>
            <a:r>
              <a:rPr lang="cs-CZ" sz="2400" dirty="0">
                <a:effectLst/>
              </a:rPr>
              <a:t> </a:t>
            </a:r>
            <a:r>
              <a:rPr lang="cs-CZ" sz="2400" dirty="0" err="1">
                <a:effectLst/>
              </a:rPr>
              <a:t>ballo</a:t>
            </a:r>
            <a:r>
              <a:rPr lang="cs-CZ" sz="2400" dirty="0">
                <a:effectLst/>
              </a:rPr>
              <a:t> in </a:t>
            </a:r>
            <a:r>
              <a:rPr lang="cs-CZ" sz="2400" dirty="0" err="1">
                <a:effectLst/>
              </a:rPr>
              <a:t>maschera</a:t>
            </a:r>
            <a:r>
              <a:rPr lang="cs-CZ" sz="2400" dirty="0">
                <a:effectLst/>
              </a:rPr>
              <a:t> (Maškarní ples – 1859) a La </a:t>
            </a:r>
            <a:r>
              <a:rPr lang="cs-CZ" sz="2400" dirty="0" err="1">
                <a:effectLst/>
              </a:rPr>
              <a:t>forza</a:t>
            </a:r>
            <a:r>
              <a:rPr lang="cs-CZ" sz="2400" dirty="0">
                <a:effectLst/>
              </a:rPr>
              <a:t> </a:t>
            </a:r>
            <a:r>
              <a:rPr lang="cs-CZ" sz="2400" dirty="0" err="1">
                <a:effectLst/>
              </a:rPr>
              <a:t>del</a:t>
            </a:r>
            <a:r>
              <a:rPr lang="cs-CZ" sz="2400" dirty="0">
                <a:effectLst/>
              </a:rPr>
              <a:t> </a:t>
            </a:r>
            <a:r>
              <a:rPr lang="cs-CZ" sz="2400" dirty="0" err="1">
                <a:effectLst/>
              </a:rPr>
              <a:t>destino</a:t>
            </a:r>
            <a:r>
              <a:rPr lang="cs-CZ" sz="2400" dirty="0">
                <a:effectLst/>
              </a:rPr>
              <a:t> (Síla osudu – 1862). Znovu pro Paříž přepracoval operu </a:t>
            </a:r>
            <a:r>
              <a:rPr lang="cs-CZ" sz="2400" dirty="0" err="1">
                <a:effectLst/>
              </a:rPr>
              <a:t>Macbeth</a:t>
            </a:r>
            <a:r>
              <a:rPr lang="cs-CZ" sz="2400" dirty="0">
                <a:effectLst/>
              </a:rPr>
              <a:t> (1865) a zkomponoval novou operu Don Carlos 1867).</a:t>
            </a:r>
            <a:endParaRPr lang="cs-CZ" sz="240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  <p:custDataLst>
      <p:tags r:id="rId1"/>
    </p:custDataLst>
  </p:cSld>
  <p:clrMapOvr>
    <a:masterClrMapping/>
  </p:clrMapOvr>
  <p:transition spd="med" advTm="159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E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2051050" y="549275"/>
            <a:ext cx="4824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6091" name="Rectangle 11"/>
          <p:cNvSpPr>
            <a:spLocks noGrp="1" noChangeArrowheads="1"/>
          </p:cNvSpPr>
          <p:nvPr>
            <p:ph/>
          </p:nvPr>
        </p:nvSpPr>
        <p:spPr>
          <a:xfrm>
            <a:off x="395288" y="0"/>
            <a:ext cx="8229600" cy="105273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cs-CZ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err="1" smtClean="0"/>
              <a:t>Rigoletto</a:t>
            </a:r>
            <a:endParaRPr lang="cs-CZ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 smtClean="0"/>
          </a:p>
        </p:txBody>
      </p:sp>
      <p:pic>
        <p:nvPicPr>
          <p:cNvPr id="5" name="LE5KmS6zKfI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763256" y="2132856"/>
            <a:ext cx="5400000" cy="4050000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extrusionClr>
              <a:srgbClr val="777777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8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2051050" y="549275"/>
            <a:ext cx="4824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6091" name="Rectangle 11"/>
          <p:cNvSpPr>
            <a:spLocks noGrp="1" noChangeArrowheads="1"/>
          </p:cNvSpPr>
          <p:nvPr>
            <p:ph/>
          </p:nvPr>
        </p:nvSpPr>
        <p:spPr>
          <a:xfrm>
            <a:off x="395288" y="0"/>
            <a:ext cx="8229600" cy="9159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cs-CZ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 smtClean="0"/>
              <a:t>La </a:t>
            </a:r>
            <a:r>
              <a:rPr lang="cs-CZ" sz="2800" dirty="0" err="1" smtClean="0"/>
              <a:t>Traviata</a:t>
            </a:r>
            <a:endParaRPr lang="cs-CZ" sz="2800" dirty="0" smtClean="0"/>
          </a:p>
        </p:txBody>
      </p:sp>
      <p:pic>
        <p:nvPicPr>
          <p:cNvPr id="4" name="vWz7Gbalk98?version=3&amp;hl=cs_CZ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475463" y="1844824"/>
            <a:ext cx="5400000" cy="4050000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extrusionClr>
              <a:srgbClr val="777777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4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.1|2.8|1.6|2.7|1.6|4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5|6.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.1|2.8|1.6|2.7|1.6|4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.1|2.8|1.6|2.7|1.6|4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.1|2.8|1.6|2.7|1.6|4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2.1|2.8|1.6|2.7|1.6|4|1.9"/>
</p:tagLst>
</file>

<file path=ppt/theme/theme1.xml><?xml version="1.0" encoding="utf-8"?>
<a:theme xmlns:a="http://schemas.openxmlformats.org/drawingml/2006/main" name="Motiv1">
  <a:themeElements>
    <a:clrScheme name="Opo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p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o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510</Words>
  <Application>Microsoft Office PowerPoint</Application>
  <PresentationFormat>Předvádění na obrazovce (4:3)</PresentationFormat>
  <Paragraphs>54</Paragraphs>
  <Slides>16</Slides>
  <Notes>0</Notes>
  <HiddenSlides>0</HiddenSlides>
  <MMClips>6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Motiv1</vt:lpstr>
      <vt:lpstr>Tento vzdělávací materiál vznikl  v rámci projektu EU – peníze školám</vt:lpstr>
      <vt:lpstr>Giuseppe Verdi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YTANER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Hudba a divadlo</dc:title>
  <dc:creator>Renata Smyčková</dc:creator>
  <cp:lastModifiedBy>R. Smyčková</cp:lastModifiedBy>
  <cp:revision>51</cp:revision>
  <dcterms:created xsi:type="dcterms:W3CDTF">2010-05-16T11:27:12Z</dcterms:created>
  <dcterms:modified xsi:type="dcterms:W3CDTF">2013-07-16T13:53:54Z</dcterms:modified>
</cp:coreProperties>
</file>