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08" r:id="rId2"/>
    <p:sldId id="256" r:id="rId3"/>
    <p:sldId id="307" r:id="rId4"/>
    <p:sldId id="273" r:id="rId5"/>
    <p:sldId id="272" r:id="rId6"/>
    <p:sldId id="298" r:id="rId7"/>
    <p:sldId id="297" r:id="rId8"/>
    <p:sldId id="274" r:id="rId9"/>
    <p:sldId id="275" r:id="rId10"/>
    <p:sldId id="299" r:id="rId11"/>
    <p:sldId id="300" r:id="rId12"/>
    <p:sldId id="301" r:id="rId13"/>
    <p:sldId id="293" r:id="rId14"/>
    <p:sldId id="302" r:id="rId15"/>
    <p:sldId id="294" r:id="rId16"/>
    <p:sldId id="276" r:id="rId17"/>
    <p:sldId id="277" r:id="rId18"/>
    <p:sldId id="303" r:id="rId19"/>
    <p:sldId id="278" r:id="rId20"/>
    <p:sldId id="279" r:id="rId21"/>
    <p:sldId id="257" r:id="rId22"/>
    <p:sldId id="304" r:id="rId23"/>
    <p:sldId id="305" r:id="rId24"/>
    <p:sldId id="270" r:id="rId25"/>
    <p:sldId id="271" r:id="rId26"/>
    <p:sldId id="280" r:id="rId27"/>
    <p:sldId id="306" r:id="rId28"/>
    <p:sldId id="285" r:id="rId29"/>
    <p:sldId id="281" r:id="rId30"/>
    <p:sldId id="282" r:id="rId31"/>
    <p:sldId id="284" r:id="rId32"/>
    <p:sldId id="283" r:id="rId33"/>
    <p:sldId id="287" r:id="rId34"/>
    <p:sldId id="286" r:id="rId35"/>
    <p:sldId id="288" r:id="rId36"/>
    <p:sldId id="289" r:id="rId37"/>
    <p:sldId id="295" r:id="rId38"/>
    <p:sldId id="296" r:id="rId3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70" d="100"/>
          <a:sy n="70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0477-A03B-4126-9294-776EC404EE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189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E1E8-C669-4231-86C2-C871CAF77E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280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57C7-9386-439C-9869-6DAB70267A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3295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744E1-38E6-4738-92D3-92A4EC3D9B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5044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9CAA8-BF10-400D-A237-ED769CEBC8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8765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1D4DE-02FD-4F6F-9C80-4B71E0D2D2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2818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F8C07-3F75-4474-A0E2-303C6B0BBF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2480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5983E-57CF-40A3-ADA4-99D31A735A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09503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67601-7CF3-44AE-A44F-420A4B75D1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06716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CF9F1-EC86-4D11-A34E-6A3A3A87AA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7075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3ED99-A809-46B9-9D45-657978C603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8247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D8A24E6-753A-403B-97AE-7066CBF54D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0" grpId="0"/>
      <p:bldP spid="412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ydneyoperahouse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roh.org.uk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operadeparis.fr/cns11/live/onp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enna-opera.com/?gclid=CI6Anq6S4aECFQSRZgodg1GoJ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hyperlink" Target="http://www.wiener-staatsoper.at/panorama/oper/stiege-o.htm" TargetMode="Externa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emperoper.de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opera.cz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ra.cz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0/Praha_2005-09-20_n%C3%A1rodn%C3%AD_divadlo.jpg" TargetMode="External"/><Relationship Id="rId2" Type="http://schemas.openxmlformats.org/officeDocument/2006/relationships/hyperlink" Target="http://www.narodni-divadlo.cz/Default.aspx?jz=cz&amp;dk=soubor_opera.aspx&amp;sb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narodni-divadlo.cz/Default.aspx?jz=cz&amp;dk=divadlo_budovy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ndm.cz/index2.php?nav=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ndbrno.cz/o-divadl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-zoom.cz/div_brno/index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operabalet.cz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Metropolitan_Opera_auditorium.jpg" TargetMode="External"/><Relationship Id="rId13" Type="http://schemas.openxmlformats.org/officeDocument/2006/relationships/hyperlink" Target="http://en.wikipedia.org/wiki/File:Foyer_of_Opera_Theatre,_Sydney_Opera_House,_jjron,_03.12.2010.jpg" TargetMode="External"/><Relationship Id="rId18" Type="http://schemas.openxmlformats.org/officeDocument/2006/relationships/hyperlink" Target="http://fr.wikipedia.org/wiki/Fichier:Th%C3%A9%C3%A2tre_de_l'Acad%C3%A9mie_royale_de_musique_-_Grande_salle.jpg" TargetMode="External"/><Relationship Id="rId26" Type="http://schemas.openxmlformats.org/officeDocument/2006/relationships/hyperlink" Target="http://cs.wikipedia.org/wiki/Soubor:Praha_Statni_Opera_Interior_2003.jpg" TargetMode="External"/><Relationship Id="rId3" Type="http://schemas.openxmlformats.org/officeDocument/2006/relationships/hyperlink" Target="http://en.wikipedia.org/wiki/File:Milano-scalanotte_e.jpg" TargetMode="External"/><Relationship Id="rId21" Type="http://schemas.openxmlformats.org/officeDocument/2006/relationships/hyperlink" Target="http://cs.wikipedia.org/wiki/Soubor:WSO-Interior.JPG" TargetMode="External"/><Relationship Id="rId7" Type="http://schemas.openxmlformats.org/officeDocument/2006/relationships/hyperlink" Target="http://en.wikipedia.org/wiki/File:Metropolitan_Opera_posters.jpg" TargetMode="External"/><Relationship Id="rId12" Type="http://schemas.openxmlformats.org/officeDocument/2006/relationships/hyperlink" Target="http://en.wikipedia.org/wiki/File:Sydney_Opera_House_Concert_Theatre.JPG" TargetMode="External"/><Relationship Id="rId17" Type="http://schemas.openxmlformats.org/officeDocument/2006/relationships/hyperlink" Target="http://cs.wikipedia.org/wiki/Soubor:Paris_Opera_full_frontal_architecture,_May_2009.jpg" TargetMode="External"/><Relationship Id="rId25" Type="http://schemas.openxmlformats.org/officeDocument/2006/relationships/hyperlink" Target="http://cs.wikipedia.org/wiki/Soubor:Statni_opera.jpg" TargetMode="External"/><Relationship Id="rId33" Type="http://schemas.openxmlformats.org/officeDocument/2006/relationships/hyperlink" Target="http://cs.wikipedia.org/wiki/Soubor:Narodni_divadlo_I.jpg" TargetMode="External"/><Relationship Id="rId2" Type="http://schemas.openxmlformats.org/officeDocument/2006/relationships/hyperlink" Target="http://en.wikipedia.org/wiki/File:Teatro_alla_Scala.gif" TargetMode="External"/><Relationship Id="rId16" Type="http://schemas.openxmlformats.org/officeDocument/2006/relationships/hyperlink" Target="http://en.wikipedia.org/wiki/File:New_Covent_Garden_Theatre_Microcosm_edited.jpg" TargetMode="External"/><Relationship Id="rId20" Type="http://schemas.openxmlformats.org/officeDocument/2006/relationships/hyperlink" Target="http://cs.wikipedia.org/wiki/Soubor:Opera-Vienna-Austria-2005.jpg" TargetMode="External"/><Relationship Id="rId29" Type="http://schemas.openxmlformats.org/officeDocument/2006/relationships/hyperlink" Target="http://cs.wikipedia.org/wiki/Soubor:N%C3%A1rodn%C3%AD_divadlo,_interi%C3%A9r_(3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Metropolitan_Opera_House_At_Lincoln_Center_2.jpg" TargetMode="External"/><Relationship Id="rId11" Type="http://schemas.openxmlformats.org/officeDocument/2006/relationships/hyperlink" Target="http://en.wikipedia.org/wiki/File:Sydney_Opera_House_Sails.jpg" TargetMode="External"/><Relationship Id="rId24" Type="http://schemas.openxmlformats.org/officeDocument/2006/relationships/hyperlink" Target="http://de.wikipedia.org/w/index.php?title=Datei:Semperoper_dresden.jpg&amp;filetimestamp=20110505230915" TargetMode="External"/><Relationship Id="rId32" Type="http://schemas.openxmlformats.org/officeDocument/2006/relationships/hyperlink" Target="http://cs.wikipedia.org/wiki/Soubor:Brno_9771_(vyrez).jpg" TargetMode="External"/><Relationship Id="rId5" Type="http://schemas.openxmlformats.org/officeDocument/2006/relationships/hyperlink" Target="http://en.wikipedia.org/wiki/File:La_Scala_interior.jpg" TargetMode="External"/><Relationship Id="rId15" Type="http://schemas.openxmlformats.org/officeDocument/2006/relationships/hyperlink" Target="http://cs.wikipedia.org/wiki/Soubor:Royal_Opera_House_Covent_Garden.jpg" TargetMode="External"/><Relationship Id="rId23" Type="http://schemas.openxmlformats.org/officeDocument/2006/relationships/hyperlink" Target="http://de.wikipedia.org/w/index.php?title=Datei:Dresden-Semperoper-gp_edit.jpg&amp;filetimestamp=20081119215109" TargetMode="External"/><Relationship Id="rId28" Type="http://schemas.openxmlformats.org/officeDocument/2006/relationships/hyperlink" Target="http://cs.wikipedia.org/wiki/Soubor:Praha_2005-09-20_n%C3%A1rodn%C3%AD_divadlo.jpg" TargetMode="External"/><Relationship Id="rId10" Type="http://schemas.openxmlformats.org/officeDocument/2006/relationships/hyperlink" Target="http://en.wikipedia.org/wiki/File:Metropolitan_Opera_curtain.jpg" TargetMode="External"/><Relationship Id="rId19" Type="http://schemas.openxmlformats.org/officeDocument/2006/relationships/hyperlink" Target="http://cs.wikipedia.org/wiki/Soubor:StateOperaViennaNightBackside.jpg" TargetMode="External"/><Relationship Id="rId31" Type="http://schemas.openxmlformats.org/officeDocument/2006/relationships/hyperlink" Target="http://cs.wikipedia.org/wiki/Soubor:Ostrava_Divadlo_Dvoraka.jpg" TargetMode="External"/><Relationship Id="rId4" Type="http://schemas.openxmlformats.org/officeDocument/2006/relationships/hyperlink" Target="http://en.wikipedia.org/wiki/File:XIX_century_print,_Piazza_della_Scala,_Milano.jpg" TargetMode="External"/><Relationship Id="rId9" Type="http://schemas.openxmlformats.org/officeDocument/2006/relationships/hyperlink" Target="http://en.wikipedia.org/wiki/File:Metropolitan_Opera_House,_a_concert_by_pianist_Josef_Hofmann_-_NARA_541890_-_Edit.jpg" TargetMode="External"/><Relationship Id="rId14" Type="http://schemas.openxmlformats.org/officeDocument/2006/relationships/hyperlink" Target="http://en.wikipedia.org/wiki/File:Royal_Opera_House_at_night.jpg" TargetMode="External"/><Relationship Id="rId22" Type="http://schemas.openxmlformats.org/officeDocument/2006/relationships/hyperlink" Target="http://cs.wikipedia.org/wiki/Soubor:Luftbild_Dresden_Semperoper_Theaterplatz_Reiterdenkmal_K%C3%B6nig_Johannes_Elbe_Foto_2008_Wolfgang_Pehlemann_Wiesbaden_IMG_0383.jpg" TargetMode="External"/><Relationship Id="rId27" Type="http://schemas.openxmlformats.org/officeDocument/2006/relationships/hyperlink" Target="http://cs.wikipedia.org/wiki/Soubor:LustrSOP-0688web.jpg" TargetMode="External"/><Relationship Id="rId30" Type="http://schemas.openxmlformats.org/officeDocument/2006/relationships/hyperlink" Target="http://cs.wikipedia.org/wiki/Soubor:Praha,_Nov%C3%A9_m%C4%9Bsto,_Laterna_magika_v_noci_II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eatroallascala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etoperafamily.org/metopera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247452"/>
          </a:xfrm>
        </p:spPr>
        <p:txBody>
          <a:bodyPr>
            <a:noAutofit/>
          </a:bodyPr>
          <a:lstStyle/>
          <a:p>
            <a:r>
              <a:rPr lang="cs-CZ" sz="4000" dirty="0" smtClean="0"/>
              <a:t>Tento vzdělávací materiál vznikl </a:t>
            </a:r>
            <a:br>
              <a:rPr lang="cs-CZ" sz="4000" dirty="0" smtClean="0"/>
            </a:br>
            <a:r>
              <a:rPr lang="cs-CZ" sz="4000" dirty="0" smtClean="0"/>
              <a:t>v rámci projektu EU – peníze školám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41078" y="4365104"/>
            <a:ext cx="6400800" cy="838944"/>
          </a:xfrm>
        </p:spPr>
        <p:txBody>
          <a:bodyPr>
            <a:normAutofit/>
          </a:bodyPr>
          <a:lstStyle/>
          <a:p>
            <a:r>
              <a:rPr lang="cs-CZ" sz="2400" dirty="0"/>
              <a:t>Název projektu : Objevujeme svět kolem nás</a:t>
            </a:r>
            <a:br>
              <a:rPr lang="cs-CZ" sz="2400" dirty="0"/>
            </a:br>
            <a:r>
              <a:rPr lang="cs-CZ" sz="2400" dirty="0" err="1"/>
              <a:t>Reg</a:t>
            </a:r>
            <a:r>
              <a:rPr lang="cs-CZ" sz="2400" dirty="0"/>
              <a:t>. číslo projektu: CZ.1.07/1.4.00/21.2040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6084916" cy="14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7182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08304" y="6093296"/>
            <a:ext cx="6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obr.7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51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08304" y="6093296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obr.8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9193"/>
            <a:ext cx="7200000" cy="436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672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671728" y="6277962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5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7680"/>
            <a:ext cx="8229600" cy="918939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hlinkClick r:id="rId2"/>
              </a:rPr>
              <a:t>SYDNEY OPERA HOUSE</a:t>
            </a:r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329976" y="6281354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obr.10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200000" cy="47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0">
        <p14:ripple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308304" y="6093296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obr.11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53" y="548680"/>
            <a:ext cx="7200000" cy="539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57" y="5976335"/>
            <a:ext cx="3932237" cy="60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10722"/>
      </p:ext>
    </p:extLst>
  </p:cSld>
  <p:clrMapOvr>
    <a:masterClrMapping/>
  </p:clrMapOvr>
  <p:transition spd="slow" advTm="8343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2" y="1101848"/>
            <a:ext cx="7200000" cy="479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308304" y="6093296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obr.12</a:t>
            </a:r>
            <a:endParaRPr lang="cs-CZ" dirty="0"/>
          </a:p>
        </p:txBody>
      </p:sp>
    </p:spTree>
  </p:cSld>
  <p:clrMapOvr>
    <a:masterClrMapping/>
  </p:clrMapOvr>
  <p:transition spd="slow" advTm="8343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04786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hlinkClick r:id="rId2"/>
              </a:rPr>
              <a:t>ROYAL OPER </a:t>
            </a:r>
            <a:r>
              <a:rPr lang="cs-CZ" dirty="0" smtClean="0">
                <a:solidFill>
                  <a:schemeClr val="tx1"/>
                </a:solidFill>
              </a:rPr>
              <a:t>- Londýn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obr.13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56423"/>
            <a:ext cx="7200000" cy="577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8734">
        <p14:vortex dir="r"/>
      </p:transition>
    </mc:Choice>
    <mc:Fallback xmlns="">
      <p:transition spd="slow" advTm="8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obr.14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200000" cy="544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19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obr.15</a:t>
            </a:r>
            <a:endParaRPr lang="cs-CZ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200000" cy="535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301298"/>
            <a:ext cx="324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Hlediště divadla – v 18.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264281"/>
      </p:ext>
    </p:extLst>
  </p:cSld>
  <p:clrMapOvr>
    <a:masterClrMapping/>
  </p:clrMapOvr>
  <p:transition spd="slow" advTm="6219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hlinkClick r:id="rId2"/>
              </a:rPr>
              <a:t>OPÉRA NATIONAL </a:t>
            </a:r>
            <a:r>
              <a:rPr lang="cs-CZ" smtClean="0">
                <a:solidFill>
                  <a:schemeClr val="tx1"/>
                </a:solidFill>
              </a:rPr>
              <a:t>- Paříž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000" cy="47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obr.16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875">
        <p14:switch dir="r"/>
      </p:transition>
    </mc:Choice>
    <mc:Fallback xmlns="">
      <p:transition spd="slow" advTm="68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Nejslavnější operní domy</a:t>
            </a:r>
          </a:p>
        </p:txBody>
      </p:sp>
    </p:spTree>
  </p:cSld>
  <p:clrMapOvr>
    <a:masterClrMapping/>
  </p:clrMapOvr>
  <p:transition advTm="364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Opera Pari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49466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Opera Pari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60800"/>
            <a:ext cx="38068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obr.17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285875"/>
            <a:ext cx="64198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6219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7848600" cy="7921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mtClean="0">
                <a:hlinkClick r:id="rId3"/>
              </a:rPr>
              <a:t>STATE OPERA  </a:t>
            </a:r>
            <a:r>
              <a:rPr lang="cs-CZ" smtClean="0"/>
              <a:t>- Vídeň</a:t>
            </a:r>
            <a:endParaRPr lang="cs-CZ" sz="280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obr.18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200000" cy="39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">
        <p14:ferris dir="l"/>
      </p:transition>
    </mc:Choice>
    <mc:Fallback xmlns="">
      <p:transition spd="slow" advTm="79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172400" y="64471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0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8156344" y="638132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obr.20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8128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9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703">
        <p14:warp dir="in"/>
      </p:transition>
    </mc:Choice>
    <mc:Fallback xmlns="">
      <p:transition spd="slow" advTm="7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tadtoper Wien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99956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2" descr="Stadtoper Wien (3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132856"/>
            <a:ext cx="4045918" cy="30963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059113" y="5445125"/>
            <a:ext cx="258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virtuální prohlídka</a:t>
            </a: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703">
        <p14:warp dir="in"/>
      </p:transition>
    </mc:Choice>
    <mc:Fallback xmlns="">
      <p:transition spd="slow" advTm="7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hlinkClick r:id="rId2"/>
              </a:rPr>
              <a:t>SEMPEROPER</a:t>
            </a:r>
            <a:r>
              <a:rPr lang="cs-CZ" smtClean="0"/>
              <a:t> </a:t>
            </a:r>
            <a:r>
              <a:rPr lang="cs-CZ" smtClean="0">
                <a:solidFill>
                  <a:schemeClr val="tx1"/>
                </a:solidFill>
              </a:rPr>
              <a:t>DRESDEN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200000" cy="42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025952" y="630932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obr.21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531">
        <p14:shred/>
      </p:transition>
    </mc:Choice>
    <mc:Fallback xmlns="">
      <p:transition spd="slow" advTm="55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025952" y="630932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obr.22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200000" cy="36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985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025952" y="630932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obr.23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5866"/>
            <a:ext cx="4045851" cy="619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81122"/>
      </p:ext>
    </p:extLst>
  </p:cSld>
  <p:clrMapOvr>
    <a:masterClrMapping/>
  </p:clrMapOvr>
  <p:transition spd="slow" advTm="6985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75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Opera má ale dlouholetou tradici i u nás.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Stálé operní soubory jsou v: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Praze (hned 2 </a:t>
            </a:r>
            <a:r>
              <a:rPr lang="cs-CZ" sz="2400" dirty="0" smtClean="0">
                <a:sym typeface="Wingdings" pitchFamily="2" charset="2"/>
              </a:rPr>
              <a:t> 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Brně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Ústí nad Labem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Plzni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Českých Budějovicích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Liberci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sym typeface="Wingdings" pitchFamily="2" charset="2"/>
              </a:rPr>
              <a:t>Olomouci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Ostravě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Opavě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24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dirty="0" smtClean="0"/>
              <a:t>Některá divadla jsou opravdu krásná, posuďte sami!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6734">
        <p14:glitter pattern="hexagon"/>
      </p:transition>
    </mc:Choice>
    <mc:Fallback xmlns="">
      <p:transition spd="slow" advTm="16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84" y="44624"/>
            <a:ext cx="8229600" cy="846931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hlinkClick r:id="rId2"/>
              </a:rPr>
              <a:t>Státní opera - Praha</a:t>
            </a:r>
            <a:endParaRPr lang="cs-CZ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025952" y="630932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obr.24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81">
        <p14:doors dir="vert"/>
      </p:transition>
    </mc:Choice>
    <mc:Fallback xmlns="">
      <p:transition spd="slow" advTm="42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>
          <a:xfrm>
            <a:off x="467544" y="188640"/>
            <a:ext cx="8280920" cy="6336704"/>
          </a:xfrm>
        </p:spPr>
        <p:txBody>
          <a:bodyPr/>
          <a:lstStyle/>
          <a:p>
            <a:r>
              <a:rPr lang="cs-CZ" dirty="0" smtClean="0"/>
              <a:t>Přijměte pozvání do světa krásy!</a:t>
            </a:r>
          </a:p>
          <a:p>
            <a:endParaRPr lang="cs-CZ" dirty="0" smtClean="0"/>
          </a:p>
          <a:p>
            <a:r>
              <a:rPr lang="cs-CZ" sz="2800" dirty="0" smtClean="0"/>
              <a:t>Projdeme se nejznámějšími operními domy na světě. </a:t>
            </a:r>
          </a:p>
          <a:p>
            <a:r>
              <a:rPr lang="cs-CZ" sz="2800" dirty="0" smtClean="0"/>
              <a:t>Zavítáme však i do méně slavných – zato pro nás nepříliš vzdálených (</a:t>
            </a:r>
            <a:r>
              <a:rPr lang="cs-CZ" sz="2800" dirty="0" err="1" smtClean="0"/>
              <a:t>Dresden</a:t>
            </a:r>
            <a:r>
              <a:rPr lang="cs-CZ" sz="2800" dirty="0" smtClean="0"/>
              <a:t> , Praha, Brno...) nebo úplně blizoučkých (v našem městě).</a:t>
            </a:r>
          </a:p>
          <a:p>
            <a:r>
              <a:rPr lang="cs-CZ" sz="2800" dirty="0" smtClean="0"/>
              <a:t>Rozhodně stojí za to je vidět – nejlépe na živo </a:t>
            </a:r>
            <a:r>
              <a:rPr lang="cs-CZ" sz="2800" dirty="0" smtClean="0">
                <a:sym typeface="Wingdings" pitchFamily="2" charset="2"/>
              </a:rPr>
              <a:t></a:t>
            </a:r>
          </a:p>
          <a:p>
            <a:endParaRPr lang="cs-CZ" sz="2800" dirty="0" smtClean="0">
              <a:sym typeface="Wingdings" pitchFamily="2" charset="2"/>
            </a:endParaRPr>
          </a:p>
          <a:p>
            <a:r>
              <a:rPr lang="cs-CZ" sz="2800" dirty="0" smtClean="0">
                <a:sym typeface="Wingdings" pitchFamily="2" charset="2"/>
              </a:rPr>
              <a:t>Kliknutím na název divadla se vždy dostanete na webové stránky – tam se můžete dočíst mnoho zajímavého – včetně aktuálního programu.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36685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ustrSOP-0688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0" y="260648"/>
            <a:ext cx="3406673" cy="479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971550" y="5734050"/>
            <a:ext cx="258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virtuální prohlídka</a:t>
            </a: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988123" y="247455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obr.25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876965" y="54868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obr.26</a:t>
            </a:r>
            <a:endParaRPr lang="cs-CZ" dirty="0"/>
          </a:p>
        </p:txBody>
      </p:sp>
    </p:spTree>
  </p:cSld>
  <p:clrMapOvr>
    <a:masterClrMapping/>
  </p:clrMapOvr>
  <p:transition spd="slow" advTm="7516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hlinkClick r:id="rId2"/>
              </a:rPr>
              <a:t>NÁRODNÍ DIVADLO </a:t>
            </a:r>
            <a:r>
              <a:rPr lang="cs-CZ" smtClean="0"/>
              <a:t>- Praha</a:t>
            </a:r>
          </a:p>
        </p:txBody>
      </p:sp>
      <p:pic>
        <p:nvPicPr>
          <p:cNvPr id="21507" name="Picture 6" descr="Soubor:Praha 2005-09-20 národní divadl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00000" cy="539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09824" y="6165304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obr.27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59">
        <p14:prism isInverted="1"/>
      </p:transition>
    </mc:Choice>
    <mc:Fallback xmlns="">
      <p:transition spd="slow" advTm="68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5796136" y="5301208"/>
            <a:ext cx="258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virtuální prohlídka</a:t>
            </a: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172400" y="3501008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obr.28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06" y="188640"/>
            <a:ext cx="4314056" cy="323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64248" cy="3048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0104" y="3044570"/>
            <a:ext cx="2207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obr.29: Nová scéna </a:t>
            </a:r>
            <a:endParaRPr lang="cs-CZ" dirty="0"/>
          </a:p>
        </p:txBody>
      </p:sp>
    </p:spTree>
  </p:cSld>
  <p:clrMapOvr>
    <a:masterClrMapping/>
  </p:clrMapOvr>
  <p:transition spd="slow" advTm="7625"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4792" y="11663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 smtClean="0">
                <a:hlinkClick r:id="rId2"/>
              </a:rPr>
              <a:t>NÁRODNÍ DIVADLO MORAVSKOSLEZSKÉ</a:t>
            </a:r>
            <a:r>
              <a:rPr lang="cs-CZ" sz="2800" dirty="0" smtClean="0">
                <a:hlinkClick r:id="rId2"/>
              </a:rPr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>
                <a:solidFill>
                  <a:schemeClr val="tx1"/>
                </a:solidFill>
              </a:rPr>
              <a:t>Ostrava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172400" y="6093296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obr.30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97">
        <p14:gallery dir="l"/>
      </p:transition>
    </mc:Choice>
    <mc:Fallback xmlns="">
      <p:transition spd="slow" advTm="47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hlinkClick r:id="rId2"/>
              </a:rPr>
              <a:t>NÁRODNÍ DIVADLO Brno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>
                <a:solidFill>
                  <a:schemeClr val="tx1"/>
                </a:solidFill>
              </a:rPr>
              <a:t>má 2 budovy: Janáčkovo  divadlo</a:t>
            </a:r>
            <a:endParaRPr lang="cs-CZ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8172400" y="6093296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obr.31</a:t>
            </a: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0" y="1537234"/>
            <a:ext cx="7200000" cy="47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37">
        <p:blinds dir="vert"/>
      </p:transition>
    </mc:Choice>
    <mc:Fallback xmlns="">
      <p:transition spd="slow" advTm="4937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075240" cy="57534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smtClean="0"/>
              <a:t> a Mahenovo divadlo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276600" y="6021388"/>
            <a:ext cx="258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virtuální prohlídka</a:t>
            </a: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6339" name="Group 19"/>
          <p:cNvGraphicFramePr>
            <a:graphicFrameLocks noGrp="1"/>
          </p:cNvGraphicFramePr>
          <p:nvPr/>
        </p:nvGraphicFramePr>
        <p:xfrm>
          <a:off x="1704975" y="2217738"/>
          <a:ext cx="5734050" cy="2424112"/>
        </p:xfrm>
        <a:graphic>
          <a:graphicData uri="http://schemas.openxmlformats.org/drawingml/2006/table">
            <a:tbl>
              <a:tblPr/>
              <a:tblGrid>
                <a:gridCol w="2598738"/>
                <a:gridCol w="3135312"/>
              </a:tblGrid>
              <a:tr h="2424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cs-CZ" sz="14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cs-CZ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cs-CZ" sz="14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cs-CZ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9" y="1306516"/>
            <a:ext cx="7200000" cy="40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962000" y="590863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obr.32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84">
        <p:blinds dir="vert"/>
      </p:transition>
    </mc:Choice>
    <mc:Fallback xmlns="">
      <p:transition spd="slow" advTm="598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>
                <a:hlinkClick r:id="rId2"/>
              </a:rPr>
              <a:t>SEVEROČESKÉ DIVADLO OPERY A BALETU</a:t>
            </a:r>
            <a:r>
              <a:rPr lang="cs-CZ" sz="2800" smtClean="0">
                <a:hlinkClick r:id="rId2"/>
              </a:rPr>
              <a:t> </a:t>
            </a: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>
                <a:solidFill>
                  <a:schemeClr val="tx1"/>
                </a:solidFill>
              </a:rPr>
              <a:t>Ústí n.L.</a:t>
            </a:r>
          </a:p>
        </p:txBody>
      </p:sp>
      <p:pic>
        <p:nvPicPr>
          <p:cNvPr id="26627" name="Picture 6" descr="getda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288088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962000" y="5908630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obr.33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453">
        <p14:glitter pattern="hexagon"/>
      </p:transition>
    </mc:Choice>
    <mc:Fallback xmlns="">
      <p:transition spd="slow" advTm="54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1052513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cs-CZ" sz="2000" smtClean="0"/>
              <a:t>Název projektu : Objevujeme svět kolem nás</a:t>
            </a:r>
            <a:br>
              <a:rPr lang="cs-CZ" sz="2000" smtClean="0"/>
            </a:br>
            <a:r>
              <a:rPr lang="cs-CZ" sz="2000" smtClean="0"/>
              <a:t>Reg. číslo projektu: CZ.1.07/1.4.00/21.2040</a:t>
            </a:r>
            <a:endParaRPr lang="cs-CZ" sz="20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388" y="3429000"/>
            <a:ext cx="8229600" cy="20161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Autor : Renata Smyčková, ZŠ a MŠ Nová, Ústí n. L.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Období vytvoření výukového materiálu: březen 2012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Vzdělávací obor: Člověk a umění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Anotace: Prezentace určená pro seznámení se slavnými operními domy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Očekávaný výstup: žák vnímá krásu jednotlivých operních domů ve světových metropolích i v některých městech u nás. Vyjádří své pocity, pohovoří o vhodném chování, oblečení při návštěvě divadel a o vlivu na náš duševní život.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Char char="o"/>
            </a:pPr>
            <a:r>
              <a:rPr lang="cs-CZ" sz="1400" dirty="0" smtClean="0">
                <a:effectLst/>
              </a:rPr>
              <a:t>Jazyk:  Čeština</a:t>
            </a:r>
            <a:endParaRPr lang="cs-CZ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8767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79388" y="260648"/>
            <a:ext cx="8713092" cy="621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200" u="sng" dirty="0"/>
              <a:t>Použité zdroje:</a:t>
            </a:r>
            <a:r>
              <a:rPr lang="cs-CZ" sz="1200" dirty="0"/>
              <a:t> </a:t>
            </a:r>
          </a:p>
          <a:p>
            <a:r>
              <a:rPr lang="cs-CZ" sz="1200" dirty="0" smtClean="0"/>
              <a:t>Wikipedie </a:t>
            </a:r>
            <a:r>
              <a:rPr lang="cs-CZ" sz="1200" dirty="0"/>
              <a:t>– otevřená encyklopedie  </a:t>
            </a:r>
            <a:endParaRPr lang="cs-CZ" sz="1200" dirty="0" smtClean="0"/>
          </a:p>
          <a:p>
            <a:endParaRPr lang="cs-CZ" sz="1200" u="sng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1200" u="sng" dirty="0" smtClean="0"/>
              <a:t>Zdroje </a:t>
            </a:r>
            <a:r>
              <a:rPr lang="cs-CZ" sz="1200" u="sng" dirty="0"/>
              <a:t>obrázků</a:t>
            </a:r>
            <a:r>
              <a:rPr lang="cs-CZ" sz="1200" u="sng" dirty="0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1200" b="1" u="sng" dirty="0"/>
          </a:p>
          <a:p>
            <a:pPr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 [cit. 2012-03-21]. Dostupný pod licencí public domain na WWW: </a:t>
            </a:r>
            <a:r>
              <a:rPr lang="cs-CZ" sz="900" dirty="0">
                <a:hlinkClick r:id="rId2"/>
              </a:rPr>
              <a:t>http://</a:t>
            </a:r>
            <a:r>
              <a:rPr lang="cs-CZ" sz="900" dirty="0" smtClean="0">
                <a:hlinkClick r:id="rId2"/>
              </a:rPr>
              <a:t>en.wikipedia.org/wiki/File:Teatro_alla_Scala.gif</a:t>
            </a:r>
            <a:r>
              <a:rPr lang="cs-CZ" sz="900" dirty="0" smtClean="0"/>
              <a:t> 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solidFill>
                  <a:srgbClr val="FFFFFF"/>
                </a:solidFill>
                <a:hlinkClick r:id="rId3"/>
              </a:rPr>
              <a:t>http://</a:t>
            </a:r>
            <a:r>
              <a:rPr lang="cs-CZ" sz="900" dirty="0" smtClean="0">
                <a:solidFill>
                  <a:srgbClr val="FFFFFF"/>
                </a:solidFill>
                <a:hlinkClick r:id="rId3"/>
              </a:rPr>
              <a:t>en.wikipedia.org/wiki/File:Milano-scalanotte_e.jpg</a:t>
            </a:r>
            <a:endParaRPr lang="cs-CZ" sz="900" dirty="0" smtClean="0"/>
          </a:p>
          <a:p>
            <a:pPr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 [</a:t>
            </a:r>
            <a:r>
              <a:rPr lang="cs-CZ" sz="900" dirty="0"/>
              <a:t>cit. </a:t>
            </a:r>
            <a:r>
              <a:rPr lang="cs-CZ" sz="900" dirty="0" smtClean="0"/>
              <a:t>2012-03-21</a:t>
            </a:r>
            <a:r>
              <a:rPr lang="cs-CZ" sz="900" dirty="0"/>
              <a:t>]. Dostupný pod licencí public domain na WWW: </a:t>
            </a:r>
            <a:r>
              <a:rPr lang="cs-CZ" sz="900" dirty="0">
                <a:hlinkClick r:id="rId4"/>
              </a:rPr>
              <a:t>http://en.wikipedia.org/wiki/File:XIX_century_print,_Piazza_della_Scala,_</a:t>
            </a:r>
            <a:r>
              <a:rPr lang="cs-CZ" sz="900" dirty="0" smtClean="0">
                <a:hlinkClick r:id="rId4"/>
              </a:rPr>
              <a:t>Milano.jpg</a:t>
            </a:r>
            <a:r>
              <a:rPr lang="cs-CZ" sz="9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 [cit. 2012-03-21]. Dostupný pod licencí public domain na WWW: </a:t>
            </a:r>
            <a:r>
              <a:rPr lang="cs-CZ" sz="900" dirty="0">
                <a:hlinkClick r:id="rId5"/>
              </a:rPr>
              <a:t>http://</a:t>
            </a:r>
            <a:r>
              <a:rPr lang="cs-CZ" sz="900" dirty="0" smtClean="0">
                <a:hlinkClick r:id="rId5"/>
              </a:rPr>
              <a:t>en.wikipedia.org/wiki/File:La_Scala_interior.jpg</a:t>
            </a:r>
            <a:r>
              <a:rPr lang="cs-CZ" sz="900" dirty="0" smtClean="0"/>
              <a:t>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6"/>
              </a:rPr>
              <a:t>http://</a:t>
            </a:r>
            <a:r>
              <a:rPr lang="cs-CZ" sz="900" dirty="0" smtClean="0">
                <a:hlinkClick r:id="rId6"/>
              </a:rPr>
              <a:t>en.wikipedia.org/wiki/File:Metropolitan_Opera_House_At_Lincoln_Center_2.jpg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7"/>
              </a:rPr>
              <a:t>http://</a:t>
            </a:r>
            <a:r>
              <a:rPr lang="cs-CZ" sz="900" dirty="0" smtClean="0">
                <a:hlinkClick r:id="rId7"/>
              </a:rPr>
              <a:t>en.wikipedia.org/wiki/File:Metropolitan_Opera_posters.jpg</a:t>
            </a:r>
            <a:r>
              <a:rPr lang="cs-CZ" sz="900" dirty="0" smtClean="0"/>
              <a:t> 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8"/>
              </a:rPr>
              <a:t>http://</a:t>
            </a:r>
            <a:r>
              <a:rPr lang="cs-CZ" sz="900" dirty="0" smtClean="0">
                <a:hlinkClick r:id="rId8"/>
              </a:rPr>
              <a:t>en.wikipedia.org/wiki/File:Metropolitan_Opera_auditorium.jpg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9"/>
              </a:rPr>
              <a:t>http://en.wikipedia.org/wiki/File:Metropolitan_Opera_House,_a_concert_by_pianist_Josef_Hofmann_-_NARA_541890_-_</a:t>
            </a:r>
            <a:r>
              <a:rPr lang="cs-CZ" sz="900" dirty="0" smtClean="0">
                <a:hlinkClick r:id="rId9"/>
              </a:rPr>
              <a:t>Edit.jpg</a:t>
            </a:r>
            <a:r>
              <a:rPr lang="cs-CZ" sz="900" dirty="0" smtClean="0"/>
              <a:t> 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0"/>
              </a:rPr>
              <a:t>http://</a:t>
            </a:r>
            <a:r>
              <a:rPr lang="cs-CZ" sz="900" dirty="0" smtClean="0">
                <a:hlinkClick r:id="rId10"/>
              </a:rPr>
              <a:t>en.wikipedia.org/wiki/File:Metropolitan_Opera_curtain.jpg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1"/>
              </a:rPr>
              <a:t>http://</a:t>
            </a:r>
            <a:r>
              <a:rPr lang="cs-CZ" sz="900" dirty="0" smtClean="0">
                <a:hlinkClick r:id="rId11"/>
              </a:rPr>
              <a:t>en.wikipedia.org/wiki/File:Sydney_Opera_House_Sails.jpg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2"/>
              </a:rPr>
              <a:t>http://</a:t>
            </a:r>
            <a:r>
              <a:rPr lang="cs-CZ" sz="900" dirty="0" smtClean="0">
                <a:hlinkClick r:id="rId12"/>
              </a:rPr>
              <a:t>en.wikipedia.org/wiki/File:Sydney_Opera_House_Concert_Theatre.JPG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3"/>
              </a:rPr>
              <a:t>http://en.wikipedia.org/wiki/File:Foyer_of_Opera_Theatre,_Sydney_Opera_House,_jjron,_</a:t>
            </a:r>
            <a:r>
              <a:rPr lang="cs-CZ" sz="900" dirty="0" smtClean="0">
                <a:hlinkClick r:id="rId13"/>
              </a:rPr>
              <a:t>03.12.2010.jpg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4"/>
              </a:rPr>
              <a:t>http://</a:t>
            </a:r>
            <a:r>
              <a:rPr lang="cs-CZ" sz="900" dirty="0" smtClean="0">
                <a:hlinkClick r:id="rId14"/>
              </a:rPr>
              <a:t>en.wikipedia.org/wiki/File:Royal_Opera_House_at_night.jpg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 [cit. 2012-03-21]. Dostupný pod licencí public domain na WWW: </a:t>
            </a:r>
            <a:r>
              <a:rPr lang="cs-CZ" sz="900" dirty="0">
                <a:hlinkClick r:id="rId15"/>
              </a:rPr>
              <a:t>http://</a:t>
            </a:r>
            <a:r>
              <a:rPr lang="cs-CZ" sz="900" dirty="0" smtClean="0">
                <a:hlinkClick r:id="rId15"/>
              </a:rPr>
              <a:t>cs.wikipedia.org/wiki/Soubor:Royal_Opera_House_Covent_Garden.jpg</a:t>
            </a:r>
            <a:r>
              <a:rPr lang="cs-CZ" sz="900" dirty="0" smtClean="0"/>
              <a:t> 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[</a:t>
            </a:r>
            <a:r>
              <a:rPr lang="cs-CZ" sz="900" dirty="0"/>
              <a:t>cit. 2012-03-21]. Dostupný pod licencí public domain na WWW: </a:t>
            </a:r>
            <a:r>
              <a:rPr lang="cs-CZ" sz="900" dirty="0">
                <a:hlinkClick r:id="rId16"/>
              </a:rPr>
              <a:t>http://</a:t>
            </a:r>
            <a:r>
              <a:rPr lang="cs-CZ" sz="900" dirty="0" smtClean="0">
                <a:hlinkClick r:id="rId16"/>
              </a:rPr>
              <a:t>en.wikipedia.org/wiki/File:New_Covent_Garden_Theatre_Microcosm_edited.jpg</a:t>
            </a:r>
            <a:r>
              <a:rPr lang="cs-CZ" sz="900" dirty="0" smtClean="0"/>
              <a:t> </a:t>
            </a:r>
            <a:endParaRPr lang="cs-CZ" sz="900" dirty="0"/>
          </a:p>
          <a:p>
            <a:pPr lvl="0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>
                <a:solidFill>
                  <a:srgbClr val="FFFFFF"/>
                </a:solidFill>
              </a:rPr>
              <a:t>[cit. 2012-03-21]. Dostupný pod licencí public domain na WWW: </a:t>
            </a:r>
            <a:r>
              <a:rPr lang="cs-CZ" sz="900" dirty="0">
                <a:solidFill>
                  <a:srgbClr val="FFFFFF"/>
                </a:solidFill>
                <a:hlinkClick r:id="rId17"/>
              </a:rPr>
              <a:t>http://cs.wikipedia.org/wiki/Soubor:Paris_Opera_full_frontal_architecture,_</a:t>
            </a:r>
            <a:r>
              <a:rPr lang="cs-CZ" sz="900" dirty="0" smtClean="0">
                <a:solidFill>
                  <a:srgbClr val="FFFFFF"/>
                </a:solidFill>
                <a:hlinkClick r:id="rId17"/>
              </a:rPr>
              <a:t>May_2009.jpg</a:t>
            </a:r>
            <a:r>
              <a:rPr lang="cs-CZ" sz="900" dirty="0" smtClean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18"/>
              </a:rPr>
              <a:t>http://fr.wikipedia.org/wiki/Fichier:Th%C3%A9%C3%A2tre_de_l%27Acad%C3%A9mie_royale_de_musique_-_</a:t>
            </a:r>
            <a:r>
              <a:rPr lang="cs-CZ" sz="900" dirty="0" smtClean="0">
                <a:hlinkClick r:id="rId18"/>
              </a:rPr>
              <a:t>Grande_salle.jpg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19"/>
              </a:rPr>
              <a:t>http://</a:t>
            </a:r>
            <a:r>
              <a:rPr lang="cs-CZ" sz="900" dirty="0" smtClean="0">
                <a:hlinkClick r:id="rId19"/>
              </a:rPr>
              <a:t>cs.wikipedia.org/wiki/Soubor:StateOperaViennaNightBackside.jpg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0"/>
              </a:rPr>
              <a:t>http://</a:t>
            </a:r>
            <a:r>
              <a:rPr lang="cs-CZ" sz="900" dirty="0" smtClean="0">
                <a:hlinkClick r:id="rId20"/>
              </a:rPr>
              <a:t>cs.wikipedia.org/wiki/Soubor:Opera-Vienna-Austria-2005.jpg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1"/>
              </a:rPr>
              <a:t>http://</a:t>
            </a:r>
            <a:r>
              <a:rPr lang="cs-CZ" sz="900" dirty="0" smtClean="0">
                <a:hlinkClick r:id="rId21"/>
              </a:rPr>
              <a:t>cs.wikipedia.org/wiki/Soubor:WSO-Interior.JPG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</a:t>
            </a:r>
            <a:r>
              <a:rPr lang="cs-CZ" sz="900" smtClean="0"/>
              <a:t>WWW: </a:t>
            </a:r>
            <a:r>
              <a:rPr lang="cs-CZ" sz="900" smtClean="0">
                <a:hlinkClick r:id="rId22"/>
              </a:rPr>
              <a:t>http</a:t>
            </a:r>
            <a:r>
              <a:rPr lang="cs-CZ" sz="900" dirty="0">
                <a:hlinkClick r:id="rId22"/>
              </a:rPr>
              <a:t>://</a:t>
            </a:r>
            <a:r>
              <a:rPr lang="cs-CZ" sz="900" dirty="0" smtClean="0">
                <a:hlinkClick r:id="rId22"/>
              </a:rPr>
              <a:t>cs.wikipedia.org/wiki/Soubor:Luftbild_Dresden_Semperoper_Theaterplatz_Reiterdenkmal_K%C3%B6nig_Johannes_Elbe_Foto_2008_Wolfgang_Pehlemann_Wiesbaden_IMG_0383.jpg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3"/>
              </a:rPr>
              <a:t>http://</a:t>
            </a:r>
            <a:r>
              <a:rPr lang="cs-CZ" sz="900" dirty="0" smtClean="0">
                <a:hlinkClick r:id="rId23"/>
              </a:rPr>
              <a:t>de.wikipedia.org/w/index.php?title=Datei:Dresden-Semperoper-gp_edit.jpg&amp;filetimestamp=20081119215109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4"/>
              </a:rPr>
              <a:t>http://</a:t>
            </a:r>
            <a:r>
              <a:rPr lang="cs-CZ" sz="900" dirty="0" smtClean="0">
                <a:hlinkClick r:id="rId24"/>
              </a:rPr>
              <a:t>de.wikipedia.org/w/index.php?title=Datei:Semperoper_dresden.jpg&amp;filetimestamp=20110505230915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5"/>
              </a:rPr>
              <a:t>http://</a:t>
            </a:r>
            <a:r>
              <a:rPr lang="cs-CZ" sz="900" dirty="0" smtClean="0">
                <a:hlinkClick r:id="rId25"/>
              </a:rPr>
              <a:t>cs.wikipedia.org/wiki/Soubor:Statni_opera.jpg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6"/>
              </a:rPr>
              <a:t>http://</a:t>
            </a:r>
            <a:r>
              <a:rPr lang="cs-CZ" sz="900" dirty="0" smtClean="0">
                <a:hlinkClick r:id="rId26"/>
              </a:rPr>
              <a:t>cs.wikipedia.org/wiki/Soubor:Praha_Statni_Opera_Interior_2003.jpg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[</a:t>
            </a:r>
            <a:r>
              <a:rPr lang="cs-CZ" sz="900" dirty="0"/>
              <a:t>cit. 2012-03-21]. Dostupný pod licencí public domain na WWW: </a:t>
            </a:r>
            <a:r>
              <a:rPr lang="cs-CZ" sz="900" dirty="0">
                <a:hlinkClick r:id="rId27"/>
              </a:rPr>
              <a:t>http://</a:t>
            </a:r>
            <a:r>
              <a:rPr lang="cs-CZ" sz="900" dirty="0" smtClean="0">
                <a:hlinkClick r:id="rId27"/>
              </a:rPr>
              <a:t>cs.wikipedia.org/wiki/Soubor:LustrSOP-0688web.jpg</a:t>
            </a:r>
            <a:r>
              <a:rPr lang="cs-CZ" sz="900" dirty="0" smtClean="0"/>
              <a:t> </a:t>
            </a:r>
            <a:endParaRPr lang="cs-CZ" sz="900" dirty="0"/>
          </a:p>
          <a:p>
            <a:pPr lvl="0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>
                <a:solidFill>
                  <a:srgbClr val="FFFFFF"/>
                </a:solidFill>
              </a:rPr>
              <a:t>[cit. 2012-03-21]. Dostupný pod licencí public domain na WWW: </a:t>
            </a:r>
            <a:r>
              <a:rPr lang="cs-CZ" sz="900" dirty="0">
                <a:solidFill>
                  <a:srgbClr val="FFFFFF"/>
                </a:solidFill>
                <a:hlinkClick r:id="rId28"/>
              </a:rPr>
              <a:t>http://</a:t>
            </a:r>
            <a:r>
              <a:rPr lang="cs-CZ" sz="900" dirty="0" smtClean="0">
                <a:solidFill>
                  <a:srgbClr val="FFFFFF"/>
                </a:solidFill>
                <a:hlinkClick r:id="rId28"/>
              </a:rPr>
              <a:t>cs.wikipedia.org/wiki/Soubor:Praha_2005-09-20_n%C3%A1rodn%C3%AD_divadlo.jpg</a:t>
            </a:r>
            <a:r>
              <a:rPr lang="cs-CZ" sz="900" dirty="0" smtClean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29"/>
              </a:rPr>
              <a:t>http://cs.wikipedia.org/wiki/Soubor:N%C3%A1rodn%C3%AD_divadlo,_interi%C3%A9r_(3).</a:t>
            </a:r>
            <a:r>
              <a:rPr lang="cs-CZ" sz="900" dirty="0" smtClean="0">
                <a:hlinkClick r:id="rId29"/>
              </a:rPr>
              <a:t>jpg</a:t>
            </a:r>
            <a:r>
              <a:rPr lang="cs-CZ" sz="900" dirty="0" smtClean="0"/>
              <a:t> </a:t>
            </a:r>
            <a:endParaRPr lang="cs-CZ" sz="9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30"/>
              </a:rPr>
              <a:t>http://cs.wikipedia.org/wiki/Soubor:Praha,_Nov%C3%A9_m%C4%9Bsto,_</a:t>
            </a:r>
            <a:r>
              <a:rPr lang="cs-CZ" sz="900" dirty="0" smtClean="0">
                <a:hlinkClick r:id="rId30"/>
              </a:rPr>
              <a:t>Laterna_magika_v_noci_II.JPG</a:t>
            </a:r>
            <a:r>
              <a:rPr lang="cs-CZ" sz="900" dirty="0" smtClean="0"/>
              <a:t> 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31"/>
              </a:rPr>
              <a:t>http://</a:t>
            </a:r>
            <a:r>
              <a:rPr lang="cs-CZ" sz="900" dirty="0" smtClean="0">
                <a:hlinkClick r:id="rId31"/>
              </a:rPr>
              <a:t>cs.wikipedia.org/wiki/Soubor:Ostrava_Divadlo_Dvoraka.jpg</a:t>
            </a:r>
            <a:r>
              <a:rPr lang="cs-CZ" sz="900" dirty="0" smtClean="0"/>
              <a:t>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32"/>
              </a:rPr>
              <a:t>http://cs.wikipedia.org/wiki/Soubor:Brno_9771_(vyrez).</a:t>
            </a:r>
            <a:r>
              <a:rPr lang="cs-CZ" sz="900" dirty="0" smtClean="0">
                <a:hlinkClick r:id="rId32"/>
              </a:rPr>
              <a:t>jpg</a:t>
            </a:r>
            <a:r>
              <a:rPr lang="cs-CZ" sz="900" dirty="0" smtClean="0"/>
              <a:t>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/>
              <a:t>[cit. 2012-03-21]. Dostupný pod licencí public domain na WWW: </a:t>
            </a:r>
            <a:r>
              <a:rPr lang="cs-CZ" sz="900" dirty="0">
                <a:hlinkClick r:id="rId33"/>
              </a:rPr>
              <a:t>http://</a:t>
            </a:r>
            <a:r>
              <a:rPr lang="cs-CZ" sz="900" dirty="0" smtClean="0">
                <a:hlinkClick r:id="rId33"/>
              </a:rPr>
              <a:t>cs.wikipedia.org/wiki/Soubor:Narodni_divadlo_I.jpg</a:t>
            </a:r>
            <a:r>
              <a:rPr lang="cs-CZ" sz="900" dirty="0" smtClean="0"/>
              <a:t>   </a:t>
            </a:r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sz="900" dirty="0" smtClean="0"/>
              <a:t> soukromý archiv</a:t>
            </a:r>
            <a:endParaRPr lang="cs-CZ" sz="900" dirty="0"/>
          </a:p>
          <a:p>
            <a:pPr>
              <a:lnSpc>
                <a:spcPct val="90000"/>
              </a:lnSpc>
              <a:buFont typeface="+mj-lt"/>
              <a:buAutoNum type="arabicPeriod"/>
              <a:defRPr/>
            </a:pP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457988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hlinkClick r:id="rId2"/>
              </a:rPr>
              <a:t>LA SCALLA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Miláno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>Nejslavnější operní dům v Evropě. O světové prvenství soupeří s Metropolitní operou (NY)</a:t>
            </a:r>
          </a:p>
        </p:txBody>
      </p:sp>
      <p:pic>
        <p:nvPicPr>
          <p:cNvPr id="4099" name="Picture 6" descr="File:Teatro alla Scal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24175"/>
            <a:ext cx="5676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32240" y="5013176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obr.1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31">
        <p14:doors dir="vert"/>
      </p:transition>
    </mc:Choice>
    <mc:Fallback xmlns="">
      <p:transition spd="slow" advTm="35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800px-Milano-scalano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200000" cy="534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25824" y="6237312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obr.2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609">
        <p14:prism isInverted="1"/>
      </p:transition>
    </mc:Choice>
    <mc:Fallback xmlns="">
      <p:transition spd="slow" advTm="56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2320" y="6165304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obr.3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2" y="764704"/>
            <a:ext cx="7200000" cy="527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60716" y="181162"/>
            <a:ext cx="318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Divadelní budova v 19.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03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3936"/>
            <a:ext cx="7200000" cy="539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8304" y="6093296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87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792" y="11663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800" dirty="0" smtClean="0">
                <a:hlinkClick r:id="rId2"/>
              </a:rPr>
              <a:t>METROPOLITNÍ OPERA </a:t>
            </a:r>
            <a:r>
              <a:rPr lang="cs-CZ" sz="3800" dirty="0" smtClean="0">
                <a:solidFill>
                  <a:schemeClr val="tx1"/>
                </a:solidFill>
              </a:rPr>
              <a:t>– New York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308304" y="6093296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16">
        <p14:prism isInverted="1"/>
      </p:transition>
    </mc:Choice>
    <mc:Fallback xmlns="">
      <p:transition spd="slow" advTm="8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308304" y="6093296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obr.6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188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|1.1|0.9|1.2|1|1|1.1|1|1.3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pona">
  <a:themeElements>
    <a:clrScheme name="Opona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p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pona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ona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827</TotalTime>
  <Words>898</Words>
  <Application>Microsoft Office PowerPoint</Application>
  <PresentationFormat>Předvádění na obrazovce (4:3)</PresentationFormat>
  <Paragraphs>122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Opona</vt:lpstr>
      <vt:lpstr>Tento vzdělávací materiál vznikl  v rámci projektu EU – peníze školám</vt:lpstr>
      <vt:lpstr>Nejslavnější operní domy</vt:lpstr>
      <vt:lpstr>Prezentace aplikace PowerPoint</vt:lpstr>
      <vt:lpstr>LA SCALLA – Miláno Nejslavnější operní dům v Evropě. O světové prvenství soupeří s Metropolitní operou (NY)</vt:lpstr>
      <vt:lpstr>Prezentace aplikace PowerPoint</vt:lpstr>
      <vt:lpstr>Prezentace aplikace PowerPoint</vt:lpstr>
      <vt:lpstr>Prezentace aplikace PowerPoint</vt:lpstr>
      <vt:lpstr>METROPOLITNÍ OPERA – New York</vt:lpstr>
      <vt:lpstr>Prezentace aplikace PowerPoint</vt:lpstr>
      <vt:lpstr>Prezentace aplikace PowerPoint</vt:lpstr>
      <vt:lpstr>Prezentace aplikace PowerPoint</vt:lpstr>
      <vt:lpstr>Prezentace aplikace PowerPoint</vt:lpstr>
      <vt:lpstr>SYDNEY OPERA HOUSE</vt:lpstr>
      <vt:lpstr>Prezentace aplikace PowerPoint</vt:lpstr>
      <vt:lpstr>Prezentace aplikace PowerPoint</vt:lpstr>
      <vt:lpstr>ROYAL OPER - Londýn</vt:lpstr>
      <vt:lpstr>Prezentace aplikace PowerPoint</vt:lpstr>
      <vt:lpstr>Prezentace aplikace PowerPoint</vt:lpstr>
      <vt:lpstr>OPÉRA NATIONAL - Paříž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SEMPEROPER DRESDEN</vt:lpstr>
      <vt:lpstr>Prezentace aplikace PowerPoint</vt:lpstr>
      <vt:lpstr>Prezentace aplikace PowerPoint</vt:lpstr>
      <vt:lpstr>Prezentace aplikace PowerPoint</vt:lpstr>
      <vt:lpstr>Státní opera - Praha</vt:lpstr>
      <vt:lpstr>Prezentace aplikace PowerPoint</vt:lpstr>
      <vt:lpstr>NÁRODNÍ DIVADLO - Praha</vt:lpstr>
      <vt:lpstr>Prezentace aplikace PowerPoint</vt:lpstr>
      <vt:lpstr>NÁRODNÍ DIVADLO MORAVSKOSLEZSKÉ  Ostrava</vt:lpstr>
      <vt:lpstr>NÁRODNÍ DIVADLO Brno má 2 budovy: Janáčkovo  divadlo</vt:lpstr>
      <vt:lpstr>Prezentace aplikace PowerPoint</vt:lpstr>
      <vt:lpstr>SEVEROČESKÉ DIVADLO OPERY A BALETU  Ústí n.L.</vt:lpstr>
      <vt:lpstr>Prezentace aplikace PowerPoint</vt:lpstr>
      <vt:lpstr>Prezentace aplikace PowerPoint</vt:lpstr>
    </vt:vector>
  </TitlesOfParts>
  <Company>YTANER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Hudba a divadlo</dc:title>
  <dc:creator>Renata Smyčková</dc:creator>
  <cp:lastModifiedBy>R. Smyčková</cp:lastModifiedBy>
  <cp:revision>43</cp:revision>
  <dcterms:created xsi:type="dcterms:W3CDTF">2010-05-16T11:27:12Z</dcterms:created>
  <dcterms:modified xsi:type="dcterms:W3CDTF">2013-07-16T13:54:12Z</dcterms:modified>
</cp:coreProperties>
</file>