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9" r:id="rId2"/>
    <p:sldId id="256" r:id="rId3"/>
    <p:sldId id="273" r:id="rId4"/>
    <p:sldId id="277" r:id="rId5"/>
    <p:sldId id="257" r:id="rId6"/>
    <p:sldId id="266" r:id="rId7"/>
    <p:sldId id="262" r:id="rId8"/>
    <p:sldId id="261" r:id="rId9"/>
    <p:sldId id="263" r:id="rId10"/>
    <p:sldId id="268" r:id="rId11"/>
    <p:sldId id="264" r:id="rId12"/>
    <p:sldId id="267" r:id="rId13"/>
    <p:sldId id="258" r:id="rId14"/>
    <p:sldId id="265" r:id="rId15"/>
    <p:sldId id="278" r:id="rId16"/>
    <p:sldId id="274" r:id="rId17"/>
    <p:sldId id="275" r:id="rId18"/>
    <p:sldId id="276" r:id="rId19"/>
    <p:sldId id="259" r:id="rId20"/>
    <p:sldId id="271" r:id="rId21"/>
    <p:sldId id="272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CE896D-CF8F-43FA-9FF2-CD053F74AE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/>
      <p:bldP spid="514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9AED88-F089-46D4-892D-08250E5A73B0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5383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157292-290A-49D5-B56F-CE0E1A6D84A7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4019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954A64-CD5A-4A59-A728-05197AF031B2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3120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6C4AE0-F8B3-48BA-A641-847BB4548710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7004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F1242E-D579-46FF-B9FA-C8605BA06552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7697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7ECA9A-89BB-446F-98BF-FDA0BFFF5118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9191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56883A-281B-4AC5-9851-E31E163D5F51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3246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D409DD-05ED-45CB-B41D-DF3FB451933C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99386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83F34E-A3D9-41DA-AD94-714BECC7A4D1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90045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842DFC-F6E3-42A3-92EF-33486BCED566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698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458AEC3-A4A1-4B32-8F6D-CD8CF4458A97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/>
      <p:bldP spid="412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zpravy.ihned.cz/c1-55462410-liceni-i-pro-muze-a-kriklave-kostymy-podivejte-se-jak-vypada-cinska-oper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xn41UvlJsjA?version=3&amp;hl=cs_CZ" TargetMode="External"/><Relationship Id="rId4" Type="http://schemas.openxmlformats.org/officeDocument/2006/relationships/hyperlink" Target="http://www.youtube.com/watch?v=xn41UvlJsj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jh310Vb1eOs?version=3&amp;hl=cs_CZ" TargetMode="External"/><Relationship Id="rId4" Type="http://schemas.openxmlformats.org/officeDocument/2006/relationships/hyperlink" Target="http://www.youtube.com/watch?v=jh310Vb1eOs&amp;feature=relat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otGyTTL0Zug?version=3&amp;hl=cs_CZ" TargetMode="External"/><Relationship Id="rId4" Type="http://schemas.openxmlformats.org/officeDocument/2006/relationships/hyperlink" Target="http://www.youtube.com/watch?v=otGyTTL0Zug&amp;feature=relate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r>
              <a:rPr lang="cs-CZ" sz="4000" dirty="0" smtClean="0"/>
              <a:t>Tento vzdělávací materiál vznikl </a:t>
            </a:r>
            <a:br>
              <a:rPr lang="cs-CZ" sz="4000" dirty="0" smtClean="0"/>
            </a:br>
            <a:r>
              <a:rPr lang="cs-CZ" sz="4000" dirty="0" smtClean="0"/>
              <a:t>v rámci projektu EU – peníze školám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718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2"/>
            <a:ext cx="3800475" cy="570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3"/>
            <a:ext cx="3895725" cy="570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131840" y="6309320"/>
            <a:ext cx="68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308304" y="6228020"/>
            <a:ext cx="68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7920037" cy="576064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dirty="0"/>
              <a:t>Ještě nápadnější jsou mnohdy děsivé masky a make-up, které však zase naznačují povahu postavy</a:t>
            </a:r>
            <a:r>
              <a:rPr lang="cs-CZ" dirty="0" smtClean="0"/>
              <a:t>.</a:t>
            </a:r>
          </a:p>
          <a:p>
            <a:pPr algn="ctr">
              <a:buNone/>
            </a:pPr>
            <a:r>
              <a:rPr lang="cs-CZ" dirty="0" smtClean="0"/>
              <a:t>Divadelní líčení je velmi složité umění.</a:t>
            </a:r>
            <a:endParaRPr lang="cs-CZ" dirty="0"/>
          </a:p>
          <a:p>
            <a:pPr algn="ctr">
              <a:buFont typeface="Wingdings" pitchFamily="2" charset="2"/>
              <a:buNone/>
            </a:pPr>
            <a:r>
              <a:rPr lang="cs-CZ" dirty="0"/>
              <a:t> Tady červená značí upřímnost, bílá se objevuje na tváři úskočných postav. Jelikož čínské mytologii není cizí přeměna člověka ve zvíře, objevují se i různé zvířecí masky a kostýmy. </a:t>
            </a:r>
            <a:endParaRPr lang="cs-CZ" sz="2800" dirty="0"/>
          </a:p>
          <a:p>
            <a:pPr algn="ctr">
              <a:buFont typeface="Wingdings" pitchFamily="2" charset="2"/>
              <a:buNone/>
            </a:pPr>
            <a:r>
              <a:rPr lang="cs-CZ" sz="2000" dirty="0" smtClean="0"/>
              <a:t>Zajímavé fotografie líčení můžete vidět </a:t>
            </a:r>
            <a:r>
              <a:rPr lang="cs-CZ" dirty="0" smtClean="0">
                <a:hlinkClick r:id="rId2"/>
              </a:rPr>
              <a:t>zde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cina-opera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3871912" cy="580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229600" cy="4823941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dirty="0"/>
              <a:t>Neoddělitelnou součástí čínské opery je malý orchestr, který dodává představení správnou atmosféru. </a:t>
            </a:r>
          </a:p>
          <a:p>
            <a:pPr algn="ctr">
              <a:buFont typeface="Wingdings" pitchFamily="2" charset="2"/>
              <a:buNone/>
            </a:pPr>
            <a:r>
              <a:rPr lang="cs-CZ" dirty="0"/>
              <a:t>Na speciálních nástrojích - čínské viole, bubnech, cimbálu - musí hudebníci přesně sledovat pohyby </a:t>
            </a:r>
            <a:r>
              <a:rPr lang="cs-CZ" dirty="0" smtClean="0"/>
              <a:t>účinkujících. </a:t>
            </a:r>
            <a:endParaRPr lang="cs-CZ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dirty="0"/>
              <a:t>Vyjádření dějové linky je také odlišné od evropského zvyku.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dirty="0"/>
              <a:t>Salta, skoky, akrobatické výkony jsou naprostou samozřejmostí.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496944" cy="532859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dirty="0" smtClean="0"/>
              <a:t>Je </a:t>
            </a:r>
            <a:r>
              <a:rPr lang="cs-CZ" dirty="0"/>
              <a:t>jisté, že takové herecké výkony vyžadují od herců opravdu plné nasazení a hlavně dlouholetou přípravu.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dirty="0"/>
              <a:t>Například na </a:t>
            </a:r>
            <a:r>
              <a:rPr lang="cs-CZ" dirty="0" err="1"/>
              <a:t>Taiwanu</a:t>
            </a:r>
            <a:r>
              <a:rPr lang="cs-CZ" dirty="0"/>
              <a:t> děti, které chtějí být herci čínské opery, už v 8-10 letech začínají osmileté studium na Národní akademii dramatických </a:t>
            </a:r>
            <a:r>
              <a:rPr lang="cs-CZ" dirty="0" smtClean="0"/>
              <a:t>umění.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dirty="0" smtClean="0"/>
              <a:t>A </a:t>
            </a:r>
            <a:r>
              <a:rPr lang="cs-CZ" dirty="0"/>
              <a:t>tak, i když se nám, Evropanům, na první pohled a poslech může zdát čínská opera jen nesrozumitelným "mňoukáním a břinkáním", vězte, že je to opravdu umění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3727301" cy="4969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70917" y="336128"/>
            <a:ext cx="5497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Tradiční čínské operní divadlo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236296" y="6166487"/>
            <a:ext cx="68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25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n41UvlJsjA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5536" y="840168"/>
            <a:ext cx="7200000" cy="5400000"/>
          </a:xfrm>
          <a:prstGeom prst="rect">
            <a:avLst/>
          </a:prstGeom>
          <a:solidFill>
            <a:srgbClr val="000000"/>
          </a:solidFill>
          <a:ln w="177800" cap="flat">
            <a:solidFill>
              <a:srgbClr val="0D0D0D"/>
            </a:solidFill>
            <a:miter lim="800000"/>
          </a:ln>
          <a:effectLst>
            <a:outerShdw blurRad="190500" dist="215900" dir="3000000" algn="tr" rotWithShape="0">
              <a:srgbClr val="000000">
                <a:alpha val="20000"/>
              </a:srgbClr>
            </a:outerShdw>
          </a:effectLst>
          <a:scene3d>
            <a:camera prst="perspectiveContrastingLeftFacing" fov="3300000">
              <a:rot lat="0" lon="1200000" rev="0"/>
            </a:camera>
            <a:lightRig rig="balanced" dir="t">
              <a:rot lat="0" lon="0" rev="4200000"/>
            </a:lightRig>
          </a:scene3d>
          <a:sp3d extrusionH="635000" prstMaterial="metal">
            <a:bevelT w="190500" h="12700" prst="slope"/>
            <a:extrusionClr>
              <a:srgbClr val="010000"/>
            </a:extrusionClr>
            <a:contourClr>
              <a:srgbClr val="000000"/>
            </a:contourClr>
          </a:sp3d>
        </p:spPr>
      </p:pic>
      <p:sp>
        <p:nvSpPr>
          <p:cNvPr id="3" name="Obdélník 2"/>
          <p:cNvSpPr/>
          <p:nvPr/>
        </p:nvSpPr>
        <p:spPr>
          <a:xfrm>
            <a:off x="1547664" y="246976"/>
            <a:ext cx="2015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hlinkClick r:id="rId4"/>
              </a:rPr>
              <a:t>The</a:t>
            </a:r>
            <a:r>
              <a:rPr lang="cs-CZ" dirty="0" smtClean="0">
                <a:hlinkClick r:id="rId4"/>
              </a:rPr>
              <a:t> </a:t>
            </a:r>
            <a:r>
              <a:rPr lang="cs-CZ" dirty="0" err="1" smtClean="0">
                <a:hlinkClick r:id="rId4"/>
              </a:rPr>
              <a:t>Beijing</a:t>
            </a:r>
            <a:r>
              <a:rPr lang="cs-CZ" dirty="0" smtClean="0">
                <a:hlinkClick r:id="rId4"/>
              </a:rPr>
              <a:t> Opera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63111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h310Vb1eOs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7544" y="995314"/>
            <a:ext cx="7200000" cy="5400000"/>
          </a:xfrm>
          <a:prstGeom prst="rect">
            <a:avLst/>
          </a:prstGeom>
          <a:solidFill>
            <a:srgbClr val="000000"/>
          </a:solidFill>
          <a:ln w="177800" cap="flat">
            <a:solidFill>
              <a:srgbClr val="0D0D0D"/>
            </a:solidFill>
            <a:miter lim="800000"/>
          </a:ln>
          <a:effectLst>
            <a:outerShdw blurRad="190500" dist="215900" dir="3000000" algn="tr" rotWithShape="0">
              <a:srgbClr val="000000">
                <a:alpha val="20000"/>
              </a:srgbClr>
            </a:outerShdw>
          </a:effectLst>
          <a:scene3d>
            <a:camera prst="perspectiveContrastingLeftFacing" fov="3300000">
              <a:rot lat="0" lon="1200000" rev="0"/>
            </a:camera>
            <a:lightRig rig="balanced" dir="t">
              <a:rot lat="0" lon="0" rev="4200000"/>
            </a:lightRig>
          </a:scene3d>
          <a:sp3d extrusionH="635000" prstMaterial="metal">
            <a:bevelT w="190500" h="12700" prst="slope"/>
            <a:extrusionClr>
              <a:srgbClr val="010000"/>
            </a:extrusionClr>
            <a:contourClr>
              <a:srgbClr val="000000"/>
            </a:contourClr>
          </a:sp3d>
        </p:spPr>
      </p:pic>
      <p:sp>
        <p:nvSpPr>
          <p:cNvPr id="3" name="TextovéPole 2"/>
          <p:cNvSpPr txBox="1"/>
          <p:nvPr/>
        </p:nvSpPr>
        <p:spPr>
          <a:xfrm>
            <a:off x="827584" y="206820"/>
            <a:ext cx="443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4"/>
              </a:rPr>
              <a:t>Hvězdami mohou být i dětští protagonisté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692734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tGyTTL0Zug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7544" y="804250"/>
            <a:ext cx="7200000" cy="5400000"/>
          </a:xfrm>
          <a:prstGeom prst="rect">
            <a:avLst/>
          </a:prstGeom>
          <a:solidFill>
            <a:srgbClr val="000000"/>
          </a:solidFill>
          <a:ln w="177800" cap="flat">
            <a:solidFill>
              <a:srgbClr val="0D0D0D"/>
            </a:solidFill>
            <a:miter lim="800000"/>
          </a:ln>
          <a:effectLst>
            <a:outerShdw blurRad="190500" dist="215900" dir="3000000" algn="tr" rotWithShape="0">
              <a:srgbClr val="000000">
                <a:alpha val="20000"/>
              </a:srgbClr>
            </a:outerShdw>
          </a:effectLst>
          <a:scene3d>
            <a:camera prst="perspectiveContrastingLeftFacing" fov="3300000">
              <a:rot lat="0" lon="1200000" rev="0"/>
            </a:camera>
            <a:lightRig rig="balanced" dir="t">
              <a:rot lat="0" lon="0" rev="4200000"/>
            </a:lightRig>
          </a:scene3d>
          <a:sp3d extrusionH="635000" prstMaterial="metal">
            <a:bevelT w="190500" h="12700" prst="slope"/>
            <a:extrusionClr>
              <a:srgbClr val="010000"/>
            </a:extrusionClr>
            <a:contourClr>
              <a:srgbClr val="000000"/>
            </a:contourClr>
          </a:sp3d>
        </p:spPr>
      </p:pic>
      <p:sp>
        <p:nvSpPr>
          <p:cNvPr id="3" name="TextovéPole 2"/>
          <p:cNvSpPr txBox="1"/>
          <p:nvPr/>
        </p:nvSpPr>
        <p:spPr>
          <a:xfrm>
            <a:off x="1907704" y="227970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4"/>
              </a:rPr>
              <a:t>A ještě do třetice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15973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dirty="0"/>
              <a:t>Kulturní revoluce spojená s nástupem komunistické nadvlády čínskou operu téměř </a:t>
            </a:r>
            <a:r>
              <a:rPr lang="cs-CZ" dirty="0" smtClean="0"/>
              <a:t>zničila – podobně jako řadu tradic čínského lidu. </a:t>
            </a:r>
            <a:endParaRPr lang="cs-CZ" dirty="0"/>
          </a:p>
          <a:p>
            <a:pPr algn="ctr">
              <a:buFont typeface="Wingdings" pitchFamily="2" charset="2"/>
              <a:buNone/>
            </a:pPr>
            <a:r>
              <a:rPr lang="cs-CZ" dirty="0"/>
              <a:t>Naštěstí v zemi žlutého draka je stále mnoho nadšenců, kteří umění svých předků oživili a zachovali i pro další generace.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163616" cy="3122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4213" y="2708275"/>
            <a:ext cx="7772400" cy="1828800"/>
          </a:xfrm>
          <a:noFill/>
          <a:ln/>
        </p:spPr>
        <p:txBody>
          <a:bodyPr/>
          <a:lstStyle/>
          <a:p>
            <a:r>
              <a:rPr lang="cs-CZ"/>
              <a:t>Tradiční čínská opera</a:t>
            </a:r>
          </a:p>
        </p:txBody>
      </p:sp>
    </p:spTree>
  </p:cSld>
  <p:clrMapOvr>
    <a:masterClrMapping/>
  </p:clrMapOvr>
  <p:transition spd="med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105251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r>
              <a:rPr lang="cs-CZ" sz="2000" smtClean="0"/>
              <a:t>Název projektu : Objevujeme svět kolem nás</a:t>
            </a:r>
            <a:br>
              <a:rPr lang="cs-CZ" sz="2000" smtClean="0"/>
            </a:br>
            <a:r>
              <a:rPr lang="cs-CZ" sz="2000" smtClean="0"/>
              <a:t>Reg. číslo projektu: CZ.1.07/1.4.00/21.2040</a:t>
            </a:r>
            <a:endParaRPr lang="cs-CZ" sz="20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388" y="3429000"/>
            <a:ext cx="8229600" cy="20161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Autor : Renata Smyčková, ZŠ a MŠ Nová, Ústí n. L.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Období vytvoření výukového materiálu: březen 2012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Vzdělávací obor: Člověk a umění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Anotace: Prezentace určená pro seznámení s čínskou operou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Očekávaný výstup: žák poznává historii i současnost ale také specifika čínské opery. </a:t>
            </a:r>
            <a:r>
              <a:rPr lang="cs-CZ" sz="1400" dirty="0">
                <a:effectLst/>
              </a:rPr>
              <a:t>S</a:t>
            </a:r>
            <a:r>
              <a:rPr lang="cs-CZ" sz="1400" dirty="0" smtClean="0">
                <a:effectLst/>
              </a:rPr>
              <a:t>leduje a hodnotí ukázky. Vnímá a uvědomuje si multikulturnost našeho světa a nutnost úcty k ní.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Jazyk:  Čeština</a:t>
            </a:r>
            <a:endParaRPr lang="cs-CZ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0436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41620" y="764704"/>
            <a:ext cx="8785100" cy="341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u="sng" dirty="0"/>
              <a:t>Použité zdroje:</a:t>
            </a:r>
            <a:r>
              <a:rPr lang="cs-CZ" dirty="0"/>
              <a:t> </a:t>
            </a:r>
          </a:p>
          <a:p>
            <a:r>
              <a:rPr lang="cs-CZ" sz="1400" dirty="0" smtClean="0"/>
              <a:t>Wikipedie </a:t>
            </a:r>
            <a:r>
              <a:rPr lang="cs-CZ" sz="1400" dirty="0"/>
              <a:t>– otevřená encyklopedie  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600" u="sng" dirty="0" smtClean="0"/>
              <a:t>Zdroje </a:t>
            </a:r>
            <a:r>
              <a:rPr lang="cs-CZ" sz="1600" u="sng" dirty="0"/>
              <a:t>obrázků</a:t>
            </a:r>
            <a:r>
              <a:rPr lang="cs-CZ" sz="1600" u="sng" dirty="0" smtClean="0"/>
              <a:t>:</a:t>
            </a:r>
            <a:endParaRPr lang="cs-CZ" sz="1600" u="sng" dirty="0"/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 [cit. 2012-03-01]. Dostupný pod licencí public domain na WWW: </a:t>
            </a:r>
            <a:r>
              <a:rPr lang="cs-CZ" sz="1400" dirty="0"/>
              <a:t>http://</a:t>
            </a:r>
            <a:r>
              <a:rPr lang="cs-CZ" sz="1400" dirty="0" smtClean="0"/>
              <a:t>cs.wikipedia.org/wiki/Soubor:Sichuan_Opera_in_Chengdu.jpg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 </a:t>
            </a:r>
            <a:r>
              <a:rPr lang="cs-CZ" sz="1400" dirty="0"/>
              <a:t>[cit. 2012-03-01]. Dostupný pod licencí public domain na WWW: http://translate.google.cz/translate?hl=cs&amp;langpair=en%7Ccs&amp;u=http://</a:t>
            </a:r>
            <a:r>
              <a:rPr lang="cs-CZ" sz="1400" dirty="0" smtClean="0"/>
              <a:t>en.wikipedia.org/wiki/Chinese_opera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[</a:t>
            </a:r>
            <a:r>
              <a:rPr lang="cs-CZ" sz="1400" dirty="0"/>
              <a:t>cit. 2012-03-01]. Dostupný pod licencí public domain na WWW: http://translate.google.cz/translate?hl=cs&amp;langpair=en%7Ccs&amp;u=http://</a:t>
            </a:r>
            <a:r>
              <a:rPr lang="cs-CZ" sz="1400" dirty="0" smtClean="0"/>
              <a:t>en.wikipedia.org/wiki/Chinese_opera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/>
              <a:t> [cit. 2012-03-01]. Dostupný pod licencí public domain na WWW: http://translate.google.cz/translate?hl=cs&amp;langpair=en%7Ccs&amp;u=http://</a:t>
            </a:r>
            <a:r>
              <a:rPr lang="cs-CZ" sz="1400" dirty="0" smtClean="0"/>
              <a:t>en.wikipedia.org/wiki/Chinese_opera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>
                <a:solidFill>
                  <a:srgbClr val="FFFFFF"/>
                </a:solidFill>
              </a:rPr>
              <a:t>[cit. 2012-03-01]. Dostupný pod licencí public domain na WWW: http://translate.google.cz/translate?hl=cs&amp;langpair=en%7Ccs&amp;u=http://en.wikipedia.org/wiki/Chinese_opera</a:t>
            </a: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233116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04664"/>
            <a:ext cx="8640960" cy="5760640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Čínská opera je označení pro hudebně - dramatické umění, které se v průběhu staletí vyvinulo v Číně. </a:t>
            </a:r>
          </a:p>
          <a:p>
            <a:pPr algn="ctr">
              <a:buNone/>
            </a:pPr>
            <a:r>
              <a:rPr lang="cs-CZ" dirty="0" smtClean="0"/>
              <a:t>Na rozdíl od evropské opery vznikla čínská opera v lidových kruzích a uměním nejvyšší společnosti se stala teprve později. </a:t>
            </a:r>
          </a:p>
          <a:p>
            <a:pPr algn="ctr">
              <a:buNone/>
            </a:pPr>
            <a:r>
              <a:rPr lang="cs-CZ" dirty="0" smtClean="0"/>
              <a:t>Existuje celá řada žánrů čínské opery, odlišených především regionálně, z nichž nejznámější je pekingská opera – někdy také označovaná jako „tradiční čínská opera“. </a:t>
            </a:r>
          </a:p>
        </p:txBody>
      </p:sp>
    </p:spTree>
    <p:extLst>
      <p:ext uri="{BB962C8B-B14F-4D97-AF65-F5344CB8AC3E}">
        <p14:creationId xmlns:p14="http://schemas.microsoft.com/office/powerpoint/2010/main" val="236497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FE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FE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FE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FE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FE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FE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62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993882" y="6296872"/>
            <a:ext cx="68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3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528" y="620688"/>
            <a:ext cx="7848600" cy="583264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dirty="0" smtClean="0"/>
              <a:t>Pekingská </a:t>
            </a:r>
            <a:r>
              <a:rPr lang="cs-CZ" dirty="0"/>
              <a:t>opera baví své příznivce už více než dvě stě let. </a:t>
            </a:r>
            <a:endParaRPr lang="cs-CZ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dirty="0" smtClean="0"/>
              <a:t>Do </a:t>
            </a:r>
            <a:r>
              <a:rPr lang="cs-CZ" dirty="0"/>
              <a:t>hlavního města přišla z jihu a stala se národním symbolem. </a:t>
            </a:r>
            <a:endParaRPr lang="cs-CZ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dirty="0" smtClean="0"/>
              <a:t>Otestovaná </a:t>
            </a:r>
            <a:r>
              <a:rPr lang="cs-CZ" dirty="0"/>
              <a:t>vybraným vkusem císařských dynastií překonala všechny ostatní opery, kterých je v Číně asi tolik jako místních nářečí.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dirty="0"/>
              <a:t>Její herci se prostřednictvím zpěvu, mimiky, dialogu, akrobatických kousků a tance snaží obecenstvu sdělit nějaký příběh.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3" y="476672"/>
            <a:ext cx="7547992" cy="5660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TextovéPole 1"/>
          <p:cNvSpPr txBox="1"/>
          <p:nvPr/>
        </p:nvSpPr>
        <p:spPr>
          <a:xfrm>
            <a:off x="8280905" y="6441169"/>
            <a:ext cx="68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424936" cy="4608512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cs-CZ" dirty="0" smtClean="0"/>
              <a:t>Pekingská neboli čínská opera je nejrozšířenějším typem čínského divadla vůbec. </a:t>
            </a:r>
            <a:r>
              <a:rPr lang="cs-CZ" dirty="0"/>
              <a:t>J</a:t>
            </a:r>
            <a:r>
              <a:rPr lang="cs-CZ" dirty="0" smtClean="0"/>
              <a:t>e </a:t>
            </a:r>
            <a:r>
              <a:rPr lang="cs-CZ" dirty="0"/>
              <a:t>svými principy založena trošku odlišně od toho, čemu jsme přivykli na jevištích západního světa. </a:t>
            </a:r>
            <a:endParaRPr lang="cs-CZ" dirty="0" smtClean="0"/>
          </a:p>
          <a:p>
            <a:pPr algn="ctr">
              <a:lnSpc>
                <a:spcPct val="90000"/>
              </a:lnSpc>
              <a:buNone/>
            </a:pPr>
            <a:r>
              <a:rPr lang="cs-CZ" dirty="0" smtClean="0"/>
              <a:t>Představení spojuje vysoce stylizované herectví, zpěv, dialogy, pantomimu, tanec či dokonce bojové umění. </a:t>
            </a:r>
          </a:p>
          <a:p>
            <a:pPr algn="ctr">
              <a:lnSpc>
                <a:spcPct val="90000"/>
              </a:lnSpc>
              <a:buNone/>
            </a:pPr>
            <a:r>
              <a:rPr lang="cs-CZ" dirty="0" smtClean="0"/>
              <a:t>Jeho součástí jsou barevné kostýmy a křiklavé masky, které si malují i mužští herci.</a:t>
            </a:r>
            <a:endParaRPr lang="cs-CZ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229600" cy="4530725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cs-CZ" dirty="0"/>
              <a:t>Na rozdíl od evropského divadla zde ovšem </a:t>
            </a:r>
            <a:r>
              <a:rPr lang="cs-CZ" dirty="0" smtClean="0"/>
              <a:t>samotné </a:t>
            </a:r>
            <a:r>
              <a:rPr lang="cs-CZ" dirty="0"/>
              <a:t>kostýmy a </a:t>
            </a:r>
            <a:r>
              <a:rPr lang="cs-CZ" dirty="0" smtClean="0"/>
              <a:t>masky jednotlivých protagonistů hrají daleko větší roli a vystihují </a:t>
            </a:r>
            <a:r>
              <a:rPr lang="cs-CZ" dirty="0"/>
              <a:t>charakter jejich postav.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/>
              <a:t>Naproti </a:t>
            </a:r>
            <a:r>
              <a:rPr lang="cs-CZ" dirty="0"/>
              <a:t>tomu, jedinými povolenými kulisami jsou stolek a dvě židle, které mohou podle potřeby zastávat i roli jiných staveb (např. mostu </a:t>
            </a:r>
            <a:r>
              <a:rPr lang="cs-CZ" dirty="0" smtClean="0"/>
              <a:t>apod.). 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29600" cy="352839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/>
              <a:t>Žlutá </a:t>
            </a:r>
            <a:r>
              <a:rPr lang="cs-CZ" dirty="0"/>
              <a:t>barva oděvu například symbolizuje královský rod, červená zase státního úředníka – symbolem muže je mocný drak, ženský šat často zdobí bájný fénix. </a:t>
            </a:r>
            <a:endParaRPr lang="cs-CZ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/>
              <a:t>Obyčejný </a:t>
            </a:r>
            <a:r>
              <a:rPr lang="cs-CZ" dirty="0"/>
              <a:t>pracující lid pak nosí praktickou černou, která se v prachu cest a polí tak snadno nezašpiní.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2.7"/>
</p:tagLst>
</file>

<file path=ppt/theme/theme1.xml><?xml version="1.0" encoding="utf-8"?>
<a:theme xmlns:a="http://schemas.openxmlformats.org/drawingml/2006/main" name="Opona">
  <a:themeElements>
    <a:clrScheme name="Opona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po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pona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ona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685</TotalTime>
  <Words>735</Words>
  <Application>Microsoft Office PowerPoint</Application>
  <PresentationFormat>Předvádění na obrazovce (4:3)</PresentationFormat>
  <Paragraphs>58</Paragraphs>
  <Slides>21</Slides>
  <Notes>0</Notes>
  <HiddenSlides>0</HiddenSlides>
  <MMClips>3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Opona</vt:lpstr>
      <vt:lpstr>Tento vzdělávací materiál vznikl  v rámci projektu EU – peníze školám</vt:lpstr>
      <vt:lpstr>Tradiční čínská opera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YTANER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Hudba a divadlo</dc:title>
  <dc:creator>Renata Smyčková</dc:creator>
  <cp:lastModifiedBy>R. Smyčková</cp:lastModifiedBy>
  <cp:revision>25</cp:revision>
  <dcterms:created xsi:type="dcterms:W3CDTF">2010-05-16T11:27:12Z</dcterms:created>
  <dcterms:modified xsi:type="dcterms:W3CDTF">2013-07-16T13:54:36Z</dcterms:modified>
</cp:coreProperties>
</file>