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9" r:id="rId2"/>
    <p:sldId id="256" r:id="rId3"/>
    <p:sldId id="270" r:id="rId4"/>
    <p:sldId id="282" r:id="rId5"/>
    <p:sldId id="271" r:id="rId6"/>
    <p:sldId id="281" r:id="rId7"/>
    <p:sldId id="257" r:id="rId8"/>
    <p:sldId id="275" r:id="rId9"/>
    <p:sldId id="268" r:id="rId10"/>
    <p:sldId id="276" r:id="rId11"/>
    <p:sldId id="284" r:id="rId12"/>
    <p:sldId id="278" r:id="rId13"/>
    <p:sldId id="285" r:id="rId14"/>
    <p:sldId id="288" r:id="rId15"/>
    <p:sldId id="287" r:id="rId16"/>
    <p:sldId id="272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12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4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47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48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D9BA3B5-F9D2-4E91-8CF1-1C89D514472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4" grpId="0"/>
      <p:bldP spid="514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14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1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9BC7B4-85C3-427D-81FE-2431CCBBBE9A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36550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CDE163-5646-4D17-B4A1-5CBC37C69AB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03059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0740DD-54FF-4235-9121-666DECE368C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89461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706203-B074-4B44-88D9-2DA543AD682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97060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EBEB6C-DA03-474E-BC49-6ACDC2A19B2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06166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EF461F-4ABA-46BA-A669-607F9F37A608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99856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FAC165-A78E-453D-8404-E995FB0F0C6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10839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3A657B-ACF0-413D-8E7A-A835C728F0A6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09284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33F688-7294-41DC-AB1D-9517C966B6E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04435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4A3121-E178-40FA-A799-99F2CCFEC944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15199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2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00EEEB5-C695-426F-B049-4C63BBBB3DF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/>
      <p:bldP spid="4121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http://www.youtube.com/v/JAfJTVE7RLo?version=3&amp;hl=cs_CZ" TargetMode="External"/><Relationship Id="rId1" Type="http://schemas.openxmlformats.org/officeDocument/2006/relationships/tags" Target="../tags/tag5.xml"/><Relationship Id="rId5" Type="http://schemas.openxmlformats.org/officeDocument/2006/relationships/image" Target="../media/image2.png"/><Relationship Id="rId4" Type="http://schemas.openxmlformats.org/officeDocument/2006/relationships/hyperlink" Target="http://www.youtube.com/watch?v=JAfJTVE7RLo&amp;feature=relmfu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EvpxJwJbMHk?version=3&amp;hl=cs_CZ" TargetMode="External"/><Relationship Id="rId4" Type="http://schemas.openxmlformats.org/officeDocument/2006/relationships/hyperlink" Target="http://www.youtube.com/watch?v=EvpxJwJbMHk&amp;feature=related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RCfyytTLPc&amp;feature=plcp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tRCfyytTLPc?version=3&amp;hl=cs_CZ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://www.youtube.com/v/qMXjT3si9-0?version=3&amp;hl=cs_CZ" TargetMode="Externa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://www.youtube.com/watch?v=qMXjT3si9-0&amp;feature=relmfu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420888"/>
            <a:ext cx="9144000" cy="1247452"/>
          </a:xfrm>
        </p:spPr>
        <p:txBody>
          <a:bodyPr>
            <a:noAutofit/>
          </a:bodyPr>
          <a:lstStyle/>
          <a:p>
            <a:r>
              <a:rPr lang="cs-CZ" sz="4000" dirty="0" smtClean="0"/>
              <a:t>Tento vzdělávací materiál vznikl </a:t>
            </a:r>
            <a:br>
              <a:rPr lang="cs-CZ" sz="4000" dirty="0" smtClean="0"/>
            </a:br>
            <a:r>
              <a:rPr lang="cs-CZ" sz="4000" dirty="0" smtClean="0"/>
              <a:t>v rámci projektu EU – peníze školám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41078" y="4365104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7182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1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395536" y="188640"/>
            <a:ext cx="8352928" cy="5472608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800" dirty="0"/>
          </a:p>
          <a:p>
            <a:pPr marL="0" indent="0" algn="ctr">
              <a:lnSpc>
                <a:spcPct val="80000"/>
              </a:lnSpc>
              <a:buNone/>
            </a:pPr>
            <a:r>
              <a:rPr lang="cs-CZ" dirty="0"/>
              <a:t>Od filmu se opět vrátíme do divadel. O vlastní muzikálovou produkci se snažilo největší hudební divadlo v Čechách, Karlín. V roce 1967 byla v tomto divadle uvedena premiéra muzikálu „</a:t>
            </a:r>
            <a:r>
              <a:rPr lang="cs-CZ" dirty="0" err="1"/>
              <a:t>Gentlemati</a:t>
            </a:r>
            <a:r>
              <a:rPr lang="cs-CZ" dirty="0"/>
              <a:t>“ s hudbou Bohuslava Ondráčka a s texty Jana Schneidera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dirty="0"/>
              <a:t>Na jevišti Krušnohorského divadla v Teplicích se objevil například muzikál „Poslední chlap“ a v divadle v Hradci </a:t>
            </a:r>
            <a:r>
              <a:rPr lang="cs-CZ" dirty="0" smtClean="0"/>
              <a:t>Králové </a:t>
            </a:r>
            <a:r>
              <a:rPr lang="cs-CZ" dirty="0"/>
              <a:t>zase zaujaly muzikály „Nejkrásnější válka“, „Cesta k životu“, „Mladá garda“ a „Bosá balada“.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dirty="0"/>
              <a:t>V 80.letech se stal muzikál, český i světový, stálou součástí repertoáru českých divadel.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809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395536" y="1412776"/>
            <a:ext cx="7921575" cy="3312368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cs-CZ" dirty="0" smtClean="0">
                <a:effectLst/>
              </a:rPr>
              <a:t>Zatím </a:t>
            </a:r>
            <a:r>
              <a:rPr lang="cs-CZ" dirty="0">
                <a:effectLst/>
              </a:rPr>
              <a:t>jsme však mluvili o muzikálech, které byly inspirovány původní americkou tvorbou – </a:t>
            </a:r>
            <a:r>
              <a:rPr lang="cs-CZ" dirty="0" smtClean="0">
                <a:sym typeface="Wingdings" pitchFamily="2" charset="2"/>
              </a:rPr>
              <a:t>aplikovanou </a:t>
            </a:r>
            <a:r>
              <a:rPr lang="cs-CZ" dirty="0">
                <a:sym typeface="Wingdings" pitchFamily="2" charset="2"/>
              </a:rPr>
              <a:t>do českých poměrů. Byla to díla, která se mohla provozovat i v menších divadlech. Hlavním předpokladem byli schopní umělci, od kterých se požadoval perfektní zpěv, dobrý pohyb a také herecké nadání – součástí těchto děl je vždy i poměrně obsáhlá </a:t>
            </a:r>
            <a:r>
              <a:rPr lang="cs-CZ" dirty="0" smtClean="0">
                <a:sym typeface="Wingdings" pitchFamily="2" charset="2"/>
              </a:rPr>
              <a:t>próza.</a:t>
            </a:r>
            <a:endParaRPr lang="cs-CZ" dirty="0">
              <a:sym typeface="Wingdings" pitchFamily="2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96226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467544" y="1052736"/>
            <a:ext cx="7921575" cy="4104456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cs-CZ" dirty="0" smtClean="0">
                <a:sym typeface="Wingdings" pitchFamily="2" charset="2"/>
              </a:rPr>
              <a:t>Éru </a:t>
            </a:r>
            <a:r>
              <a:rPr lang="cs-CZ" dirty="0">
                <a:sym typeface="Wingdings" pitchFamily="2" charset="2"/>
              </a:rPr>
              <a:t>velkorozpočtových produkcí v Čechách odstartoval  muzikál Alaina </a:t>
            </a:r>
            <a:r>
              <a:rPr lang="cs-CZ" dirty="0" err="1">
                <a:sym typeface="Wingdings" pitchFamily="2" charset="2"/>
              </a:rPr>
              <a:t>Boublina</a:t>
            </a:r>
            <a:r>
              <a:rPr lang="cs-CZ" dirty="0">
                <a:sym typeface="Wingdings" pitchFamily="2" charset="2"/>
              </a:rPr>
              <a:t> a Clauda-Michela </a:t>
            </a:r>
            <a:r>
              <a:rPr lang="cs-CZ" dirty="0" err="1">
                <a:sym typeface="Wingdings" pitchFamily="2" charset="2"/>
              </a:rPr>
              <a:t>Schonberga</a:t>
            </a:r>
            <a:r>
              <a:rPr lang="cs-CZ" dirty="0">
                <a:sym typeface="Wingdings" pitchFamily="2" charset="2"/>
              </a:rPr>
              <a:t> „</a:t>
            </a:r>
            <a:r>
              <a:rPr lang="cs-CZ" u="sng" dirty="0">
                <a:sym typeface="Wingdings" pitchFamily="2" charset="2"/>
              </a:rPr>
              <a:t>Les </a:t>
            </a:r>
            <a:r>
              <a:rPr lang="cs-CZ" u="sng" dirty="0" err="1">
                <a:sym typeface="Wingdings" pitchFamily="2" charset="2"/>
              </a:rPr>
              <a:t>Misérables</a:t>
            </a:r>
            <a:r>
              <a:rPr lang="cs-CZ" u="sng" dirty="0">
                <a:sym typeface="Wingdings" pitchFamily="2" charset="2"/>
              </a:rPr>
              <a:t>“ - „Bídníci“</a:t>
            </a:r>
            <a:r>
              <a:rPr lang="cs-CZ" dirty="0">
                <a:sym typeface="Wingdings" pitchFamily="2" charset="2"/>
              </a:rPr>
              <a:t> jehož česká verze (autorem českého libreta je Zdeněk Borovec) v režii Petra Novotného byla v roce 1992 uvedena na jevišti pražského Divadla Na Vinohradech. </a:t>
            </a:r>
            <a:endParaRPr lang="cs-CZ" dirty="0" smtClean="0">
              <a:sym typeface="Wingdings" pitchFamily="2" charset="2"/>
            </a:endParaRPr>
          </a:p>
          <a:p>
            <a:pPr algn="ctr">
              <a:lnSpc>
                <a:spcPct val="80000"/>
              </a:lnSpc>
              <a:buNone/>
            </a:pPr>
            <a:endParaRPr lang="cs-CZ" dirty="0">
              <a:sym typeface="Wingdings" pitchFamily="2" charset="2"/>
            </a:endParaRPr>
          </a:p>
          <a:p>
            <a:pPr algn="ctr">
              <a:lnSpc>
                <a:spcPct val="80000"/>
              </a:lnSpc>
              <a:buNone/>
            </a:pPr>
            <a:r>
              <a:rPr lang="cs-CZ" dirty="0">
                <a:sym typeface="Wingdings" pitchFamily="2" charset="2"/>
              </a:rPr>
              <a:t>O dva roky později, opět v režii Petra Novotného, následovalo zpracování muzikálu „</a:t>
            </a:r>
            <a:r>
              <a:rPr lang="cs-CZ" u="sng" dirty="0" err="1">
                <a:sym typeface="Wingdings" pitchFamily="2" charset="2"/>
              </a:rPr>
              <a:t>Jezus</a:t>
            </a:r>
            <a:r>
              <a:rPr lang="cs-CZ" u="sng" dirty="0">
                <a:sym typeface="Wingdings" pitchFamily="2" charset="2"/>
              </a:rPr>
              <a:t> Christ Superstar</a:t>
            </a:r>
            <a:r>
              <a:rPr lang="cs-CZ" dirty="0">
                <a:sym typeface="Wingdings" pitchFamily="2" charset="2"/>
              </a:rPr>
              <a:t>“ (1994).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 dirty="0">
              <a:sym typeface="Wingdings" pitchFamily="2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3118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395536" y="260648"/>
            <a:ext cx="7921575" cy="1944216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cs-CZ" dirty="0">
                <a:sym typeface="Wingdings" pitchFamily="2" charset="2"/>
              </a:rPr>
              <a:t>Tyto dva dovezené muzikály nové éry (v podstatě se jedná o opery – celé dílo je </a:t>
            </a:r>
            <a:r>
              <a:rPr lang="cs-CZ" dirty="0" smtClean="0">
                <a:sym typeface="Wingdings" pitchFamily="2" charset="2"/>
              </a:rPr>
              <a:t>pouze </a:t>
            </a:r>
            <a:r>
              <a:rPr lang="cs-CZ" dirty="0">
                <a:sym typeface="Wingdings" pitchFamily="2" charset="2"/>
              </a:rPr>
              <a:t>zpívané) vyprovokovaly i české autory .</a:t>
            </a:r>
          </a:p>
          <a:p>
            <a:pPr algn="ctr">
              <a:lnSpc>
                <a:spcPct val="80000"/>
              </a:lnSpc>
              <a:buNone/>
            </a:pPr>
            <a:r>
              <a:rPr lang="cs-CZ" dirty="0">
                <a:sym typeface="Wingdings" pitchFamily="2" charset="2"/>
              </a:rPr>
              <a:t>Prvním z nich byl Karel Svoboda a jeho velkolepý muzikál  </a:t>
            </a:r>
            <a:r>
              <a:rPr lang="cs-CZ" dirty="0" err="1">
                <a:sym typeface="Wingdings" pitchFamily="2" charset="2"/>
                <a:hlinkClick r:id="rId4"/>
              </a:rPr>
              <a:t>Dracula</a:t>
            </a:r>
            <a:r>
              <a:rPr lang="cs-CZ" dirty="0">
                <a:sym typeface="Wingdings" pitchFamily="2" charset="2"/>
              </a:rPr>
              <a:t> (1995, libreto </a:t>
            </a:r>
            <a:r>
              <a:rPr lang="cs-CZ" dirty="0" err="1" smtClean="0">
                <a:sym typeface="Wingdings" pitchFamily="2" charset="2"/>
              </a:rPr>
              <a:t>Zd</a:t>
            </a:r>
            <a:r>
              <a:rPr lang="cs-CZ" dirty="0" smtClean="0">
                <a:sym typeface="Wingdings" pitchFamily="2" charset="2"/>
              </a:rPr>
              <a:t>. Borovec</a:t>
            </a:r>
            <a:r>
              <a:rPr lang="cs-CZ" dirty="0">
                <a:sym typeface="Wingdings" pitchFamily="2" charset="2"/>
              </a:rPr>
              <a:t>).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 dirty="0">
              <a:sym typeface="Wingdings" pitchFamily="2" charset="2"/>
            </a:endParaRPr>
          </a:p>
        </p:txBody>
      </p:sp>
      <p:pic>
        <p:nvPicPr>
          <p:cNvPr id="2" name="JAfJTVE7RLo?version=3&amp;hl=cs_CZ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1403648" y="2204864"/>
            <a:ext cx="5652459" cy="423934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54097816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395536" y="476672"/>
            <a:ext cx="7921575" cy="648072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cs-CZ" dirty="0" smtClean="0">
                <a:sym typeface="Wingdings" pitchFamily="2" charset="2"/>
              </a:rPr>
              <a:t>Z </a:t>
            </a:r>
            <a:r>
              <a:rPr lang="cs-CZ" dirty="0">
                <a:sym typeface="Wingdings" pitchFamily="2" charset="2"/>
              </a:rPr>
              <a:t>autorské dílny této dvojice vzešel i další úspěšný titul – Monte Christo. </a:t>
            </a:r>
          </a:p>
          <a:p>
            <a:pPr algn="ctr">
              <a:lnSpc>
                <a:spcPct val="80000"/>
              </a:lnSpc>
              <a:buNone/>
            </a:pPr>
            <a:r>
              <a:rPr lang="cs-CZ" dirty="0">
                <a:sym typeface="Wingdings" pitchFamily="2" charset="2"/>
              </a:rPr>
              <a:t>Řada autorů a děl se od té doby značně rozrostla – uveďme tedy </a:t>
            </a:r>
            <a:r>
              <a:rPr lang="cs-CZ" dirty="0" smtClean="0">
                <a:sym typeface="Wingdings" pitchFamily="2" charset="2"/>
              </a:rPr>
              <a:t>alespoň </a:t>
            </a:r>
            <a:r>
              <a:rPr lang="cs-CZ" dirty="0">
                <a:sym typeface="Wingdings" pitchFamily="2" charset="2"/>
              </a:rPr>
              <a:t>některé:</a:t>
            </a:r>
          </a:p>
          <a:p>
            <a:pPr algn="ctr">
              <a:lnSpc>
                <a:spcPct val="80000"/>
              </a:lnSpc>
              <a:buNone/>
            </a:pPr>
            <a:r>
              <a:rPr lang="cs-CZ" dirty="0" smtClean="0">
                <a:sym typeface="Wingdings" pitchFamily="2" charset="2"/>
              </a:rPr>
              <a:t>Galileo</a:t>
            </a:r>
            <a:r>
              <a:rPr lang="cs-CZ" dirty="0">
                <a:sym typeface="Wingdings" pitchFamily="2" charset="2"/>
              </a:rPr>
              <a:t>, Hamlet – autor hudby a texty písní Janek Ledecký, </a:t>
            </a:r>
          </a:p>
          <a:p>
            <a:pPr algn="ctr">
              <a:lnSpc>
                <a:spcPct val="80000"/>
              </a:lnSpc>
              <a:buNone/>
            </a:pPr>
            <a:r>
              <a:rPr lang="cs-CZ" dirty="0" err="1">
                <a:sym typeface="Wingdings" pitchFamily="2" charset="2"/>
              </a:rPr>
              <a:t>Excalibur</a:t>
            </a:r>
            <a:r>
              <a:rPr lang="cs-CZ" dirty="0">
                <a:sym typeface="Wingdings" pitchFamily="2" charset="2"/>
              </a:rPr>
              <a:t> - autor hudby Michal Pavlíček</a:t>
            </a:r>
          </a:p>
          <a:p>
            <a:pPr algn="ctr">
              <a:lnSpc>
                <a:spcPct val="80000"/>
              </a:lnSpc>
              <a:buNone/>
            </a:pPr>
            <a:r>
              <a:rPr lang="cs-CZ" dirty="0">
                <a:sym typeface="Wingdings" pitchFamily="2" charset="2"/>
              </a:rPr>
              <a:t>Krysař – autor hudby a texty písní Daniel Landa</a:t>
            </a:r>
          </a:p>
          <a:p>
            <a:pPr algn="ctr">
              <a:lnSpc>
                <a:spcPct val="80000"/>
              </a:lnSpc>
              <a:buNone/>
            </a:pPr>
            <a:r>
              <a:rPr lang="cs-CZ" dirty="0">
                <a:sym typeface="Wingdings" pitchFamily="2" charset="2"/>
              </a:rPr>
              <a:t>K</a:t>
            </a:r>
            <a:r>
              <a:rPr lang="cs-CZ" dirty="0" smtClean="0">
                <a:sym typeface="Wingdings" pitchFamily="2" charset="2"/>
              </a:rPr>
              <a:t>leopatra</a:t>
            </a:r>
            <a:r>
              <a:rPr lang="cs-CZ" dirty="0">
                <a:sym typeface="Wingdings" pitchFamily="2" charset="2"/>
              </a:rPr>
              <a:t>, Tři mušketýři - autor hudby Michal David</a:t>
            </a:r>
          </a:p>
          <a:p>
            <a:pPr algn="ctr">
              <a:lnSpc>
                <a:spcPct val="80000"/>
              </a:lnSpc>
              <a:buNone/>
            </a:pPr>
            <a:r>
              <a:rPr lang="cs-CZ" dirty="0">
                <a:sym typeface="Wingdings" pitchFamily="2" charset="2"/>
              </a:rPr>
              <a:t>Johanka z </a:t>
            </a:r>
            <a:r>
              <a:rPr lang="cs-CZ" dirty="0" smtClean="0">
                <a:sym typeface="Wingdings" pitchFamily="2" charset="2"/>
              </a:rPr>
              <a:t>Arku</a:t>
            </a:r>
            <a:r>
              <a:rPr lang="cs-CZ" dirty="0">
                <a:sym typeface="Wingdings" pitchFamily="2" charset="2"/>
              </a:rPr>
              <a:t>, Láska je láska - autor hudby Ondřej Soukup</a:t>
            </a:r>
          </a:p>
          <a:p>
            <a:pPr algn="ctr">
              <a:lnSpc>
                <a:spcPct val="80000"/>
              </a:lnSpc>
              <a:buNone/>
            </a:pPr>
            <a:endParaRPr lang="cs-CZ" dirty="0">
              <a:sym typeface="Wingdings" pitchFamily="2" charset="2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cs-CZ" sz="1600" dirty="0">
              <a:sym typeface="Wingdings" pitchFamily="2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9728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vpxJwJbMHk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64652" y="1700808"/>
            <a:ext cx="6192688" cy="4644516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3203848" y="692696"/>
            <a:ext cx="2249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hlinkClick r:id="rId4"/>
              </a:rPr>
              <a:t>Johanka z Arku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7870469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1052513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9pPr>
          </a:lstStyle>
          <a:p>
            <a:r>
              <a:rPr lang="cs-CZ" sz="2000" smtClean="0"/>
              <a:t>Název projektu : Objevujeme svět kolem nás</a:t>
            </a:r>
            <a:br>
              <a:rPr lang="cs-CZ" sz="2000" smtClean="0"/>
            </a:br>
            <a:r>
              <a:rPr lang="cs-CZ" sz="2000" smtClean="0"/>
              <a:t>Reg. číslo projektu: CZ.1.07/1.4.00/21.2040</a:t>
            </a:r>
            <a:endParaRPr lang="cs-CZ" sz="20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388" y="3429000"/>
            <a:ext cx="8229600" cy="2016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Autor : Renata Smyčková, ZŠ a MŠ Nová, Ústí n. L.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Období vytvoření výukového materiálu: květen 2012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Vzdělávací obor: Člověk a umění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Anotace: Prezentace určená pro seznámení  s muzikálem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Očekávaný výstup: žák pohovoří o historii i současnosti muzikálu v Čechách. Seznamuje se s různými produkcemi. Vnímá rozdíly</a:t>
            </a:r>
            <a:r>
              <a:rPr lang="cs-CZ" sz="1400" smtClean="0">
                <a:effectLst/>
              </a:rPr>
              <a:t>. </a:t>
            </a:r>
            <a:endParaRPr lang="cs-CZ" sz="1400" dirty="0" smtClean="0">
              <a:effectLst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Jazyk:  Čeština</a:t>
            </a:r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17205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Historie  muzikálu v Čechách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404664"/>
            <a:ext cx="8640960" cy="5832648"/>
          </a:xfrm>
        </p:spPr>
        <p:txBody>
          <a:bodyPr/>
          <a:lstStyle/>
          <a:p>
            <a:pPr algn="ctr">
              <a:buNone/>
            </a:pPr>
            <a:r>
              <a:rPr lang="cs-CZ" sz="2800" dirty="0"/>
              <a:t>Na česká jeviště vstoupil muzikál jako takový 6. března 1948, kdy se v pražském Divadle Voskovce a Wericha objevil přepis amerického muzikálu „</a:t>
            </a:r>
            <a:r>
              <a:rPr lang="cs-CZ" sz="2800" u="sng" dirty="0" err="1"/>
              <a:t>Finian’s</a:t>
            </a:r>
            <a:r>
              <a:rPr lang="cs-CZ" sz="2800" u="sng" dirty="0"/>
              <a:t> </a:t>
            </a:r>
            <a:r>
              <a:rPr lang="cs-CZ" sz="2800" u="sng" dirty="0" err="1" smtClean="0"/>
              <a:t>Rainbow</a:t>
            </a:r>
            <a:r>
              <a:rPr lang="cs-CZ" sz="2800" dirty="0" smtClean="0"/>
              <a:t>“ </a:t>
            </a:r>
            <a:r>
              <a:rPr lang="cs-CZ" sz="2000" dirty="0"/>
              <a:t>autorů </a:t>
            </a:r>
            <a:r>
              <a:rPr lang="cs-CZ" sz="2000" dirty="0" err="1"/>
              <a:t>Burtona</a:t>
            </a:r>
            <a:r>
              <a:rPr lang="cs-CZ" sz="2000" dirty="0"/>
              <a:t> </a:t>
            </a:r>
            <a:r>
              <a:rPr lang="cs-CZ" sz="2000" dirty="0" err="1"/>
              <a:t>Lanea</a:t>
            </a:r>
            <a:r>
              <a:rPr lang="cs-CZ" sz="2000" dirty="0"/>
              <a:t>, Edgara </a:t>
            </a:r>
            <a:r>
              <a:rPr lang="cs-CZ" sz="2000" dirty="0" err="1"/>
              <a:t>Yipa</a:t>
            </a:r>
            <a:r>
              <a:rPr lang="cs-CZ" sz="2000" dirty="0"/>
              <a:t> </a:t>
            </a:r>
            <a:r>
              <a:rPr lang="cs-CZ" sz="2000" dirty="0" err="1"/>
              <a:t>Harburga</a:t>
            </a:r>
            <a:r>
              <a:rPr lang="cs-CZ" sz="2000" dirty="0"/>
              <a:t> a Freda </a:t>
            </a:r>
            <a:r>
              <a:rPr lang="cs-CZ" sz="2000" dirty="0" err="1"/>
              <a:t>Saidyho</a:t>
            </a:r>
            <a:r>
              <a:rPr lang="cs-CZ" sz="2000" dirty="0"/>
              <a:t> </a:t>
            </a:r>
            <a:r>
              <a:rPr lang="cs-CZ" sz="2800" dirty="0" smtClean="0"/>
              <a:t>- </a:t>
            </a:r>
            <a:r>
              <a:rPr lang="cs-CZ" sz="2800" dirty="0"/>
              <a:t>„</a:t>
            </a:r>
            <a:r>
              <a:rPr lang="cs-CZ" sz="2800" u="sng" dirty="0"/>
              <a:t>Divotvorný hrnec</a:t>
            </a:r>
            <a:r>
              <a:rPr lang="cs-CZ" sz="2800" dirty="0" smtClean="0"/>
              <a:t>“. </a:t>
            </a:r>
          </a:p>
          <a:p>
            <a:pPr algn="ctr">
              <a:buNone/>
            </a:pPr>
            <a:r>
              <a:rPr lang="cs-CZ" sz="2800" dirty="0" smtClean="0"/>
              <a:t>Nás </a:t>
            </a:r>
            <a:r>
              <a:rPr lang="cs-CZ" sz="2800" dirty="0"/>
              <a:t>však dnes nebudou zajímat </a:t>
            </a:r>
            <a:r>
              <a:rPr lang="cs-CZ" sz="2800" dirty="0" smtClean="0"/>
              <a:t>muzikály „importované“. </a:t>
            </a:r>
            <a:r>
              <a:rPr lang="cs-CZ" sz="2800" dirty="0"/>
              <a:t>Pozornost zaměříme na muzikály původní – tedy tvorbu českých autorů</a:t>
            </a:r>
            <a:r>
              <a:rPr lang="cs-CZ" sz="2800" dirty="0" smtClean="0"/>
              <a:t>.</a:t>
            </a:r>
          </a:p>
          <a:p>
            <a:pPr algn="ctr">
              <a:buNone/>
            </a:pPr>
            <a:r>
              <a:rPr lang="cs-CZ" sz="2800" dirty="0" smtClean="0">
                <a:effectLst/>
              </a:rPr>
              <a:t>Jan </a:t>
            </a:r>
            <a:r>
              <a:rPr lang="cs-CZ" sz="2800" dirty="0">
                <a:effectLst/>
              </a:rPr>
              <a:t>Werich </a:t>
            </a:r>
            <a:r>
              <a:rPr lang="cs-CZ" sz="2800" dirty="0" smtClean="0">
                <a:effectLst/>
              </a:rPr>
              <a:t>a orchestr </a:t>
            </a:r>
            <a:r>
              <a:rPr lang="cs-CZ" sz="2800" dirty="0">
                <a:effectLst/>
              </a:rPr>
              <a:t>Karla Vlacha a uvedl </a:t>
            </a:r>
            <a:r>
              <a:rPr lang="cs-CZ" sz="2800" dirty="0" smtClean="0">
                <a:effectLst/>
              </a:rPr>
              <a:t>v divadle ABC tři hry z </a:t>
            </a:r>
            <a:r>
              <a:rPr lang="cs-CZ" sz="2800" dirty="0">
                <a:effectLst/>
              </a:rPr>
              <a:t>repertoáru bývalého Osvobozeného divadla – „Balada z hadrů“, „Těžká Barbora“ a „Caesar“. </a:t>
            </a:r>
            <a:endParaRPr lang="cs-CZ" sz="2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764704"/>
            <a:ext cx="8229600" cy="5256584"/>
          </a:xfrm>
        </p:spPr>
        <p:txBody>
          <a:bodyPr/>
          <a:lstStyle/>
          <a:p>
            <a:pPr algn="ctr">
              <a:buNone/>
            </a:pPr>
            <a:r>
              <a:rPr lang="cs-CZ" sz="2800" dirty="0"/>
              <a:t>Divadla ABC, Semafor, </a:t>
            </a:r>
            <a:r>
              <a:rPr lang="cs-CZ" sz="2800" dirty="0" err="1"/>
              <a:t>Paravan</a:t>
            </a:r>
            <a:r>
              <a:rPr lang="cs-CZ" sz="2800" dirty="0"/>
              <a:t>, Rokoko, Večerní Brno, plzeňská Alfa, pardubické </a:t>
            </a:r>
            <a:r>
              <a:rPr lang="cs-CZ" sz="2800" dirty="0" err="1"/>
              <a:t>Stopdivadlo</a:t>
            </a:r>
            <a:r>
              <a:rPr lang="cs-CZ" sz="2800" dirty="0"/>
              <a:t> i ostravské divadélko Pod okapem se v 60. letech </a:t>
            </a:r>
            <a:r>
              <a:rPr lang="cs-CZ" sz="2800" dirty="0" smtClean="0"/>
              <a:t>snažila </a:t>
            </a:r>
            <a:r>
              <a:rPr lang="cs-CZ" sz="2800" dirty="0"/>
              <a:t>s prostředky více než spornými najít svou cestu za bájným grálem pravého, nefalšovaného muzikálu. </a:t>
            </a:r>
            <a:endParaRPr lang="cs-CZ" sz="2800" dirty="0" smtClean="0"/>
          </a:p>
          <a:p>
            <a:pPr algn="ctr">
              <a:buNone/>
            </a:pPr>
            <a:r>
              <a:rPr lang="cs-CZ" sz="2800" dirty="0" smtClean="0"/>
              <a:t>Nikdy </a:t>
            </a:r>
            <a:r>
              <a:rPr lang="cs-CZ" sz="2800" dirty="0"/>
              <a:t>k němu nedošly: ale na své cestě našly spoustu nápadů, jež potěšily diváky tenkrát a mnohdy tak činí podnes</a:t>
            </a:r>
            <a:r>
              <a:rPr lang="cs-CZ" sz="2800" dirty="0" smtClean="0"/>
              <a:t>. A nutno přiznat, že někdy je tato tvorba zajímavější než </a:t>
            </a:r>
            <a:r>
              <a:rPr lang="cs-CZ" sz="2800" dirty="0" err="1" smtClean="0"/>
              <a:t>bobmastické</a:t>
            </a:r>
            <a:r>
              <a:rPr lang="cs-CZ" sz="2800" dirty="0" smtClean="0"/>
              <a:t> komerční produkce </a:t>
            </a:r>
            <a:r>
              <a:rPr lang="cs-CZ" sz="2800" dirty="0" smtClean="0">
                <a:sym typeface="Wingdings" pitchFamily="2" charset="2"/>
              </a:rPr>
              <a:t></a:t>
            </a:r>
            <a:endParaRPr lang="cs-CZ" sz="2800" dirty="0" smtClean="0"/>
          </a:p>
          <a:p>
            <a:pPr algn="ctr">
              <a:buFont typeface="Wingdings" pitchFamily="2" charset="2"/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758281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1520" y="692696"/>
            <a:ext cx="7848872" cy="5472608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ctr">
              <a:buNone/>
            </a:pPr>
            <a:r>
              <a:rPr lang="cs-CZ" sz="2800" dirty="0"/>
              <a:t>Dalším divadlem, které se zasloužilo o rozvoj muzikálu v Čechách byl Semafor</a:t>
            </a:r>
            <a:r>
              <a:rPr lang="cs-CZ" sz="2800" dirty="0" smtClean="0"/>
              <a:t>.</a:t>
            </a:r>
          </a:p>
          <a:p>
            <a:pPr algn="ctr">
              <a:buNone/>
            </a:pPr>
            <a:r>
              <a:rPr lang="cs-CZ" sz="2800" dirty="0" smtClean="0"/>
              <a:t>Jeho </a:t>
            </a:r>
            <a:r>
              <a:rPr lang="cs-CZ" sz="2800" dirty="0"/>
              <a:t>zakladatelé  </a:t>
            </a:r>
            <a:r>
              <a:rPr lang="cs-CZ" sz="2800" u="sng" dirty="0"/>
              <a:t>Jiří Suchý a Jiří </a:t>
            </a:r>
            <a:r>
              <a:rPr lang="cs-CZ" sz="2800" u="sng" dirty="0" err="1" smtClean="0"/>
              <a:t>Šlitr</a:t>
            </a:r>
            <a:r>
              <a:rPr lang="cs-CZ" sz="2800" dirty="0" smtClean="0"/>
              <a:t> </a:t>
            </a:r>
            <a:r>
              <a:rPr lang="cs-CZ" sz="2800" dirty="0"/>
              <a:t>se nesmazatelně zapsali coby autoři titulů jako </a:t>
            </a:r>
            <a:r>
              <a:rPr lang="cs-CZ" sz="2800" u="sng" dirty="0"/>
              <a:t>Člověk z </a:t>
            </a:r>
            <a:r>
              <a:rPr lang="cs-CZ" sz="2800" u="sng" dirty="0" smtClean="0"/>
              <a:t>půdy </a:t>
            </a:r>
            <a:r>
              <a:rPr lang="cs-CZ" sz="2800" dirty="0" smtClean="0"/>
              <a:t>(</a:t>
            </a:r>
            <a:r>
              <a:rPr lang="cs-CZ" sz="2800" dirty="0"/>
              <a:t>1959 – hra, kterou bylo divadlo Semafor </a:t>
            </a:r>
            <a:r>
              <a:rPr lang="cs-CZ" sz="2800" dirty="0" smtClean="0"/>
              <a:t>otevřeno),</a:t>
            </a:r>
            <a:r>
              <a:rPr lang="cs-CZ" sz="2800" u="sng" dirty="0"/>
              <a:t>Taková ztráta </a:t>
            </a:r>
            <a:r>
              <a:rPr lang="cs-CZ" sz="2800" u="sng" dirty="0" smtClean="0"/>
              <a:t>krve</a:t>
            </a:r>
            <a:r>
              <a:rPr lang="cs-CZ" sz="2800" dirty="0" smtClean="0"/>
              <a:t>, </a:t>
            </a:r>
            <a:r>
              <a:rPr lang="cs-CZ" sz="2800" u="sng" dirty="0"/>
              <a:t>Dobře placená </a:t>
            </a:r>
            <a:r>
              <a:rPr lang="cs-CZ" sz="2800" u="sng" dirty="0" smtClean="0"/>
              <a:t>procházka</a:t>
            </a:r>
            <a:r>
              <a:rPr lang="cs-CZ" sz="2800" dirty="0" smtClean="0"/>
              <a:t>, </a:t>
            </a:r>
            <a:r>
              <a:rPr lang="cs-CZ" sz="2800" u="sng" dirty="0"/>
              <a:t>Dr. Faust</a:t>
            </a:r>
            <a:r>
              <a:rPr lang="cs-CZ" sz="2800" dirty="0"/>
              <a:t> a mnoha dalších. 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00808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23528" y="332656"/>
            <a:ext cx="8568952" cy="216024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ctr">
              <a:buNone/>
            </a:pPr>
            <a:r>
              <a:rPr lang="cs-CZ" sz="2800" dirty="0">
                <a:effectLst/>
              </a:rPr>
              <a:t>Po smrti </a:t>
            </a:r>
            <a:r>
              <a:rPr lang="cs-CZ" sz="2800" dirty="0" smtClean="0">
                <a:effectLst/>
              </a:rPr>
              <a:t>J. </a:t>
            </a:r>
            <a:r>
              <a:rPr lang="cs-CZ" sz="2800" dirty="0" err="1">
                <a:effectLst/>
              </a:rPr>
              <a:t>Šlitra</a:t>
            </a:r>
            <a:r>
              <a:rPr lang="cs-CZ" sz="2800" dirty="0">
                <a:effectLst/>
              </a:rPr>
              <a:t> začala spolupráce </a:t>
            </a:r>
            <a:r>
              <a:rPr lang="cs-CZ" sz="2800" dirty="0" smtClean="0">
                <a:effectLst/>
              </a:rPr>
              <a:t>J. </a:t>
            </a:r>
            <a:r>
              <a:rPr lang="cs-CZ" sz="2800" dirty="0">
                <a:effectLst/>
              </a:rPr>
              <a:t>Suchého i s jinými autory hudby – vznikla tak např. </a:t>
            </a:r>
            <a:r>
              <a:rPr lang="cs-CZ" sz="2800" u="sng" dirty="0">
                <a:effectLst/>
                <a:hlinkClick r:id="rId3"/>
              </a:rPr>
              <a:t>Kytice</a:t>
            </a:r>
            <a:r>
              <a:rPr lang="cs-CZ" sz="2800" dirty="0">
                <a:effectLst/>
              </a:rPr>
              <a:t> (hudbu k ní složil </a:t>
            </a:r>
            <a:r>
              <a:rPr lang="cs-CZ" sz="2800" u="sng" dirty="0">
                <a:effectLst/>
              </a:rPr>
              <a:t>Ferdinand Havlík</a:t>
            </a:r>
            <a:r>
              <a:rPr lang="cs-CZ" sz="2800" dirty="0">
                <a:effectLst/>
              </a:rPr>
              <a:t>) – ta se v Semaforu  dočkala už 3 jevištních zpracování a je i v současném repertoáru. </a:t>
            </a:r>
            <a:endParaRPr lang="cs-CZ" sz="2800" dirty="0" smtClean="0">
              <a:effectLst/>
            </a:endParaRPr>
          </a:p>
          <a:p>
            <a:pPr algn="ctr">
              <a:buNone/>
            </a:pPr>
            <a:r>
              <a:rPr lang="cs-CZ" sz="2800" dirty="0" smtClean="0">
                <a:effectLst/>
              </a:rPr>
              <a:t> </a:t>
            </a:r>
          </a:p>
        </p:txBody>
      </p:sp>
      <p:pic>
        <p:nvPicPr>
          <p:cNvPr id="2" name="tRCfyytTLPc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07704" y="2564904"/>
            <a:ext cx="5400000" cy="40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48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>
        <p14:vortex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23528" y="188640"/>
            <a:ext cx="8429761" cy="1656184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Nejúspěšnějším titulem posledního </a:t>
            </a:r>
            <a:r>
              <a:rPr lang="cs-CZ" sz="2800" dirty="0"/>
              <a:t>desetiletí je muzikál </a:t>
            </a:r>
            <a:r>
              <a:rPr lang="cs-CZ" sz="2800" u="sng" dirty="0" err="1">
                <a:hlinkClick r:id="rId4"/>
              </a:rPr>
              <a:t>Lysistrata</a:t>
            </a:r>
            <a:r>
              <a:rPr lang="cs-CZ" sz="2800" dirty="0"/>
              <a:t> – </a:t>
            </a:r>
            <a:r>
              <a:rPr lang="cs-CZ" sz="2000" dirty="0"/>
              <a:t>zde je Jiří Suchý podepsán jako autor hudby i libreta (zvláštností je, že se jedná o dílo ve verších). </a:t>
            </a:r>
            <a:r>
              <a:rPr lang="cs-CZ" sz="2000" dirty="0" err="1"/>
              <a:t>Lysistrata</a:t>
            </a:r>
            <a:r>
              <a:rPr lang="cs-CZ" sz="2000" dirty="0"/>
              <a:t> měla v Semaforu už více než 100 repríz a je také stále součástí jeho repertoáru.</a:t>
            </a:r>
          </a:p>
        </p:txBody>
      </p:sp>
      <p:pic>
        <p:nvPicPr>
          <p:cNvPr id="4" name="qMXjT3si9-0?version=3&amp;hl=cs_CZ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1403648" y="2013412"/>
            <a:ext cx="5760640" cy="432048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8083" y="980728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Jiří Suchý také pro filmové plátno přepsal muzikál „Kdyby tisíc klarinetů“, který byl uveden do kin v roce 1965. Zde se pozvolna dostáváme k filmových muzikálům, z nichž některé se později dočkaly své divadelní podoby. Muzikálový libretista, dramatik a textař Vratislav Blažek se podepsal pod úspěšný muzikál „Starci na chmelu“ z roku 1964. Menší úspěch už měl jeho projekt nazvaný „Dáma na kolejích“ uvedená v roce 1966.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1185829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712968" cy="5112568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Další filmové muzikály vznikaly v produkci filmového studia Barrandov a nalezneme mezi nimi tituly jako „Hvězda padá vzhůru“ – hudba Ladislav </a:t>
            </a:r>
            <a:r>
              <a:rPr lang="cs-CZ" sz="2800" dirty="0" err="1">
                <a:solidFill>
                  <a:schemeClr val="tx1"/>
                </a:solidFill>
              </a:rPr>
              <a:t>Štaidl</a:t>
            </a:r>
            <a:r>
              <a:rPr lang="cs-CZ" sz="2800" dirty="0">
                <a:solidFill>
                  <a:schemeClr val="tx1"/>
                </a:solidFill>
              </a:rPr>
              <a:t> (1974), hudební pohádku „Šíleně smutná princezna“ (1968), k níž napsal písničky Jan Hammer ml. Nejslavnějším filmovým muzikálem ze 70. let je bezesporu „Noc na </a:t>
            </a:r>
            <a:r>
              <a:rPr lang="cs-CZ" sz="2800" dirty="0" err="1">
                <a:solidFill>
                  <a:schemeClr val="tx1"/>
                </a:solidFill>
              </a:rPr>
              <a:t>Karlštějně</a:t>
            </a:r>
            <a:r>
              <a:rPr lang="cs-CZ" sz="2800" dirty="0">
                <a:solidFill>
                  <a:schemeClr val="tx1"/>
                </a:solidFill>
              </a:rPr>
              <a:t>“ z roku 1972, k němuž napsal hudbu Karel Svoboda. Další filmová produkce nazvaná „Trhák“ (1980) se také dočkala ohlasu. 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9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5|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5|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5|2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5|2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5|2.8"/>
</p:tagLst>
</file>

<file path=ppt/theme/theme1.xml><?xml version="1.0" encoding="utf-8"?>
<a:theme xmlns:a="http://schemas.openxmlformats.org/drawingml/2006/main" name="Opona">
  <a:themeElements>
    <a:clrScheme name="Opona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Opo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pona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ona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800</TotalTime>
  <Words>898</Words>
  <Application>Microsoft Office PowerPoint</Application>
  <PresentationFormat>Předvádění na obrazovce (4:3)</PresentationFormat>
  <Paragraphs>100</Paragraphs>
  <Slides>16</Slides>
  <Notes>0</Notes>
  <HiddenSlides>0</HiddenSlides>
  <MMClips>4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Opona</vt:lpstr>
      <vt:lpstr>Tento vzdělávací materiál vznikl  v rámci projektu EU – peníze školám</vt:lpstr>
      <vt:lpstr>Historie  muzikálu v Čechách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Další filmové muzikály vznikaly v produkci filmového studia Barrandov a nalezneme mezi nimi tituly jako „Hvězda padá vzhůru“ – hudba Ladislav Štaidl (1974), hudební pohádku „Šíleně smutná princezna“ (1968), k níž napsal písničky Jan Hammer ml. Nejslavnějším filmovým muzikálem ze 70. let je bezesporu „Noc na Karlštějně“ z roku 1972, k němuž napsal hudbu Karel Svoboda. Další filmová produkce nazvaná „Trhák“ (1980) se také dočkala ohlasu.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YTANER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Hudba a divadlo</dc:title>
  <dc:creator>Renata Smyčková</dc:creator>
  <cp:lastModifiedBy>R. Smyčková</cp:lastModifiedBy>
  <cp:revision>38</cp:revision>
  <dcterms:created xsi:type="dcterms:W3CDTF">2010-05-16T11:27:12Z</dcterms:created>
  <dcterms:modified xsi:type="dcterms:W3CDTF">2013-07-16T13:54:39Z</dcterms:modified>
</cp:coreProperties>
</file>