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69" r:id="rId2"/>
    <p:sldId id="256" r:id="rId3"/>
    <p:sldId id="257" r:id="rId4"/>
    <p:sldId id="258" r:id="rId5"/>
    <p:sldId id="263" r:id="rId6"/>
    <p:sldId id="262" r:id="rId7"/>
    <p:sldId id="264" r:id="rId8"/>
    <p:sldId id="265" r:id="rId9"/>
    <p:sldId id="266" r:id="rId10"/>
    <p:sldId id="267" r:id="rId11"/>
    <p:sldId id="259" r:id="rId12"/>
    <p:sldId id="260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880B7-0DA5-49A4-8343-028154A30120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BE409-B74C-42B9-9677-2179EEB487F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http://office.</a:t>
            </a:r>
            <a:r>
              <a:rPr lang="cs-CZ" dirty="0" err="1" smtClean="0"/>
              <a:t>microsoft.com</a:t>
            </a:r>
            <a:r>
              <a:rPr lang="cs-CZ" dirty="0" smtClean="0"/>
              <a:t>/</a:t>
            </a:r>
            <a:r>
              <a:rPr lang="cs-CZ" dirty="0" err="1" smtClean="0"/>
              <a:t>cs</a:t>
            </a:r>
            <a:r>
              <a:rPr lang="cs-CZ" dirty="0" smtClean="0"/>
              <a:t>-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results.aspx</a:t>
            </a:r>
            <a:r>
              <a:rPr lang="cs-CZ" dirty="0" smtClean="0"/>
              <a:t>?</a:t>
            </a:r>
            <a:r>
              <a:rPr lang="cs-CZ" dirty="0" err="1" smtClean="0"/>
              <a:t>qu</a:t>
            </a:r>
            <a:r>
              <a:rPr lang="cs-CZ" dirty="0" smtClean="0"/>
              <a:t>=blesk&amp;ex=1&amp;</a:t>
            </a:r>
            <a:r>
              <a:rPr lang="cs-CZ" dirty="0" err="1" smtClean="0"/>
              <a:t>origin</a:t>
            </a:r>
            <a:r>
              <a:rPr lang="cs-CZ" dirty="0" smtClean="0"/>
              <a:t>=FX010132103#</a:t>
            </a:r>
            <a:r>
              <a:rPr lang="cs-CZ" dirty="0" err="1" smtClean="0"/>
              <a:t>ai</a:t>
            </a:r>
            <a:r>
              <a:rPr lang="cs-CZ" dirty="0" smtClean="0"/>
              <a:t>:MP900439244|</a:t>
            </a:r>
          </a:p>
          <a:p>
            <a:r>
              <a:rPr lang="cs-CZ" dirty="0" smtClean="0"/>
              <a:t>http://office.</a:t>
            </a:r>
            <a:r>
              <a:rPr lang="cs-CZ" dirty="0" err="1" smtClean="0"/>
              <a:t>microsoft.com</a:t>
            </a:r>
            <a:r>
              <a:rPr lang="cs-CZ" dirty="0" smtClean="0"/>
              <a:t>/</a:t>
            </a:r>
            <a:r>
              <a:rPr lang="cs-CZ" dirty="0" err="1" smtClean="0"/>
              <a:t>cs</a:t>
            </a:r>
            <a:r>
              <a:rPr lang="cs-CZ" dirty="0" smtClean="0"/>
              <a:t>-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results.aspx</a:t>
            </a:r>
            <a:r>
              <a:rPr lang="cs-CZ" dirty="0" smtClean="0"/>
              <a:t>?</a:t>
            </a:r>
            <a:r>
              <a:rPr lang="cs-CZ" dirty="0" err="1" smtClean="0"/>
              <a:t>qu</a:t>
            </a:r>
            <a:r>
              <a:rPr lang="cs-CZ" dirty="0" smtClean="0"/>
              <a:t>=</a:t>
            </a:r>
            <a:r>
              <a:rPr lang="cs-CZ" dirty="0" err="1" smtClean="0"/>
              <a:t>elektrick</a:t>
            </a:r>
            <a:r>
              <a:rPr lang="cs-CZ" dirty="0" smtClean="0"/>
              <a:t>%C3%A1+z%C3%A1suvka&amp;ex=1#</a:t>
            </a:r>
            <a:r>
              <a:rPr lang="cs-CZ" dirty="0" err="1" smtClean="0"/>
              <a:t>ai</a:t>
            </a:r>
            <a:r>
              <a:rPr lang="cs-CZ" dirty="0" smtClean="0"/>
              <a:t>:MC900298007|</a:t>
            </a:r>
          </a:p>
          <a:p>
            <a:r>
              <a:rPr lang="cs-CZ" dirty="0" smtClean="0"/>
              <a:t>klipart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BE409-B74C-42B9-9677-2179EEB487FA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pdclipart.org</a:t>
            </a:r>
            <a:r>
              <a:rPr lang="cs-CZ" dirty="0" smtClean="0"/>
              <a:t>/</a:t>
            </a:r>
            <a:r>
              <a:rPr lang="cs-CZ" dirty="0" err="1" smtClean="0"/>
              <a:t>displayimage.php</a:t>
            </a:r>
            <a:r>
              <a:rPr lang="cs-CZ" dirty="0" smtClean="0"/>
              <a:t>?album=34&amp;</a:t>
            </a:r>
            <a:r>
              <a:rPr lang="cs-CZ" dirty="0" err="1" smtClean="0"/>
              <a:t>pos</a:t>
            </a:r>
            <a:r>
              <a:rPr lang="cs-CZ" dirty="0" smtClean="0"/>
              <a:t>=333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pdclipart.org</a:t>
            </a:r>
            <a:r>
              <a:rPr lang="cs-CZ" dirty="0" smtClean="0"/>
              <a:t>/</a:t>
            </a:r>
            <a:r>
              <a:rPr lang="cs-CZ" dirty="0" err="1" smtClean="0"/>
              <a:t>displayimage.php</a:t>
            </a:r>
            <a:r>
              <a:rPr lang="cs-CZ" dirty="0" smtClean="0"/>
              <a:t>?album=34&amp;</a:t>
            </a:r>
            <a:r>
              <a:rPr lang="cs-CZ" dirty="0" err="1" smtClean="0"/>
              <a:t>pos</a:t>
            </a:r>
            <a:r>
              <a:rPr lang="cs-CZ" dirty="0" smtClean="0"/>
              <a:t>=244</a:t>
            </a:r>
          </a:p>
          <a:p>
            <a:r>
              <a:rPr lang="cs-CZ" dirty="0" smtClean="0"/>
              <a:t>Klipart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clker.com</a:t>
            </a:r>
            <a:r>
              <a:rPr lang="cs-CZ" dirty="0" smtClean="0"/>
              <a:t>/</a:t>
            </a:r>
            <a:r>
              <a:rPr lang="cs-CZ" dirty="0" err="1" smtClean="0"/>
              <a:t>clipart</a:t>
            </a:r>
            <a:r>
              <a:rPr lang="cs-CZ" dirty="0" smtClean="0"/>
              <a:t>-10652.html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http://www.</a:t>
            </a:r>
            <a:r>
              <a:rPr lang="cs-CZ" dirty="0" err="1" smtClean="0"/>
              <a:t>clker.com</a:t>
            </a:r>
            <a:r>
              <a:rPr lang="cs-CZ" dirty="0" smtClean="0"/>
              <a:t>/</a:t>
            </a:r>
            <a:r>
              <a:rPr lang="cs-CZ" dirty="0" err="1" smtClean="0"/>
              <a:t>clipart</a:t>
            </a:r>
            <a:r>
              <a:rPr lang="cs-CZ" dirty="0" smtClean="0"/>
              <a:t>-10489.html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BE409-B74C-42B9-9677-2179EEB487FA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clker.com</a:t>
            </a:r>
            <a:r>
              <a:rPr lang="cs-CZ" dirty="0" smtClean="0"/>
              <a:t>/</a:t>
            </a:r>
            <a:r>
              <a:rPr lang="cs-CZ" dirty="0" err="1" smtClean="0"/>
              <a:t>clipart</a:t>
            </a:r>
            <a:r>
              <a:rPr lang="cs-CZ" dirty="0" smtClean="0"/>
              <a:t>-restart.</a:t>
            </a:r>
            <a:r>
              <a:rPr lang="cs-CZ" dirty="0" err="1" smtClean="0"/>
              <a:t>html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clker.com</a:t>
            </a:r>
            <a:r>
              <a:rPr lang="cs-CZ" dirty="0" smtClean="0"/>
              <a:t>/</a:t>
            </a:r>
            <a:r>
              <a:rPr lang="cs-CZ" dirty="0" err="1" smtClean="0"/>
              <a:t>clipart</a:t>
            </a:r>
            <a:r>
              <a:rPr lang="cs-CZ" dirty="0" smtClean="0"/>
              <a:t>-restart-</a:t>
            </a:r>
            <a:r>
              <a:rPr lang="cs-CZ" dirty="0" err="1" smtClean="0"/>
              <a:t>button.html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clker.com</a:t>
            </a:r>
            <a:r>
              <a:rPr lang="cs-CZ" dirty="0" smtClean="0"/>
              <a:t>/</a:t>
            </a:r>
            <a:r>
              <a:rPr lang="cs-CZ" dirty="0" err="1" smtClean="0"/>
              <a:t>clipart</a:t>
            </a:r>
            <a:r>
              <a:rPr lang="cs-CZ" dirty="0" smtClean="0"/>
              <a:t>-</a:t>
            </a:r>
            <a:r>
              <a:rPr lang="cs-CZ" dirty="0" err="1" smtClean="0"/>
              <a:t>broken</a:t>
            </a:r>
            <a:r>
              <a:rPr lang="cs-CZ" dirty="0" smtClean="0"/>
              <a:t>-</a:t>
            </a:r>
            <a:r>
              <a:rPr lang="cs-CZ" dirty="0" err="1" smtClean="0"/>
              <a:t>computer.html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BE409-B74C-42B9-9677-2179EEB487FA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Klipart</a:t>
            </a:r>
          </a:p>
          <a:p>
            <a:r>
              <a:rPr lang="cs-CZ" dirty="0" smtClean="0"/>
              <a:t>http://cs.wikipedia.org/wiki/Modra_obrazovka_smrti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BE409-B74C-42B9-9677-2179EEB487FA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clker.com</a:t>
            </a:r>
            <a:r>
              <a:rPr lang="cs-CZ" dirty="0" smtClean="0"/>
              <a:t>/</a:t>
            </a:r>
            <a:r>
              <a:rPr lang="cs-CZ" dirty="0" err="1" smtClean="0"/>
              <a:t>clipart</a:t>
            </a:r>
            <a:r>
              <a:rPr lang="cs-CZ" dirty="0" smtClean="0"/>
              <a:t>-169251.html</a:t>
            </a:r>
          </a:p>
          <a:p>
            <a:r>
              <a:rPr lang="cs-CZ" dirty="0" smtClean="0"/>
              <a:t>Windows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clker.com</a:t>
            </a:r>
            <a:r>
              <a:rPr lang="cs-CZ" dirty="0" smtClean="0"/>
              <a:t>/</a:t>
            </a:r>
            <a:r>
              <a:rPr lang="cs-CZ" dirty="0" err="1" smtClean="0"/>
              <a:t>clipart</a:t>
            </a:r>
            <a:r>
              <a:rPr lang="cs-CZ" dirty="0" smtClean="0"/>
              <a:t>-1921.html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BE409-B74C-42B9-9677-2179EEB487FA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http://office.</a:t>
            </a:r>
            <a:r>
              <a:rPr lang="cs-CZ" dirty="0" err="1" smtClean="0"/>
              <a:t>microsoft.com</a:t>
            </a:r>
            <a:r>
              <a:rPr lang="cs-CZ" dirty="0" smtClean="0"/>
              <a:t>/</a:t>
            </a:r>
            <a:r>
              <a:rPr lang="cs-CZ" dirty="0" err="1" smtClean="0"/>
              <a:t>cs</a:t>
            </a:r>
            <a:r>
              <a:rPr lang="cs-CZ" dirty="0" smtClean="0"/>
              <a:t>-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results.aspx</a:t>
            </a:r>
            <a:r>
              <a:rPr lang="cs-CZ" dirty="0" smtClean="0"/>
              <a:t>?</a:t>
            </a:r>
            <a:r>
              <a:rPr lang="cs-CZ" dirty="0" err="1" smtClean="0"/>
              <a:t>qu</a:t>
            </a:r>
            <a:r>
              <a:rPr lang="cs-CZ" dirty="0" smtClean="0"/>
              <a:t>=po%C4%8D%C3%</a:t>
            </a:r>
            <a:r>
              <a:rPr lang="cs-CZ" dirty="0" err="1" smtClean="0"/>
              <a:t>ADta</a:t>
            </a:r>
            <a:r>
              <a:rPr lang="cs-CZ" dirty="0" smtClean="0"/>
              <a:t>%C4%8D&amp;ex=1#</a:t>
            </a:r>
            <a:r>
              <a:rPr lang="cs-CZ" dirty="0" err="1" smtClean="0"/>
              <a:t>ai</a:t>
            </a:r>
            <a:r>
              <a:rPr lang="cs-CZ" dirty="0" smtClean="0"/>
              <a:t>:MP900385342|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clker.com</a:t>
            </a:r>
            <a:r>
              <a:rPr lang="cs-CZ" dirty="0" smtClean="0"/>
              <a:t>/</a:t>
            </a:r>
            <a:r>
              <a:rPr lang="cs-CZ" dirty="0" err="1" smtClean="0"/>
              <a:t>clipart</a:t>
            </a:r>
            <a:r>
              <a:rPr lang="cs-CZ" dirty="0" smtClean="0"/>
              <a:t>-</a:t>
            </a:r>
            <a:r>
              <a:rPr lang="cs-CZ" dirty="0" err="1" smtClean="0"/>
              <a:t>computer</a:t>
            </a:r>
            <a:r>
              <a:rPr lang="cs-CZ" dirty="0" smtClean="0"/>
              <a:t>-</a:t>
            </a:r>
            <a:r>
              <a:rPr lang="cs-CZ" dirty="0" err="1" smtClean="0"/>
              <a:t>desk.html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BE409-B74C-42B9-9677-2179EEB487FA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CBBF-25B4-4F12-83BC-4A64760998BC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3E0A-BB40-4E43-8990-41CF0A8188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CBBF-25B4-4F12-83BC-4A64760998BC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3E0A-BB40-4E43-8990-41CF0A8188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CBBF-25B4-4F12-83BC-4A64760998BC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3E0A-BB40-4E43-8990-41CF0A8188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CBBF-25B4-4F12-83BC-4A64760998BC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3E0A-BB40-4E43-8990-41CF0A8188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CBBF-25B4-4F12-83BC-4A64760998BC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3E0A-BB40-4E43-8990-41CF0A8188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CBBF-25B4-4F12-83BC-4A64760998BC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3E0A-BB40-4E43-8990-41CF0A8188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CBBF-25B4-4F12-83BC-4A64760998BC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3E0A-BB40-4E43-8990-41CF0A8188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CBBF-25B4-4F12-83BC-4A64760998BC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3E0A-BB40-4E43-8990-41CF0A8188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CBBF-25B4-4F12-83BC-4A64760998BC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3E0A-BB40-4E43-8990-41CF0A8188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CBBF-25B4-4F12-83BC-4A64760998BC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3E0A-BB40-4E43-8990-41CF0A8188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CBBF-25B4-4F12-83BC-4A64760998BC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A63E0A-BB40-4E43-8990-41CF0A81886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BDCBBF-25B4-4F12-83BC-4A64760998BC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A63E0A-BB40-4E43-8990-41CF0A81886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restart-button.html" TargetMode="External"/><Relationship Id="rId13" Type="http://schemas.openxmlformats.org/officeDocument/2006/relationships/hyperlink" Target="http://www.clker.com/clipart-computer-desk.html" TargetMode="External"/><Relationship Id="rId3" Type="http://schemas.openxmlformats.org/officeDocument/2006/relationships/hyperlink" Target="http://www.pdclipart.org/displayimage.php?album=34&amp;pos=333" TargetMode="External"/><Relationship Id="rId7" Type="http://schemas.openxmlformats.org/officeDocument/2006/relationships/hyperlink" Target="http://www.clker.com/clipart-restart.html" TargetMode="External"/><Relationship Id="rId12" Type="http://schemas.openxmlformats.org/officeDocument/2006/relationships/hyperlink" Target="http://www.clker.com/clipart-1921.html" TargetMode="External"/><Relationship Id="rId2" Type="http://schemas.openxmlformats.org/officeDocument/2006/relationships/hyperlink" Target="http://www.wikipedia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ker.com/clipart-10489.html" TargetMode="External"/><Relationship Id="rId11" Type="http://schemas.openxmlformats.org/officeDocument/2006/relationships/hyperlink" Target="http://www.clker.com/clipart-169251.html" TargetMode="External"/><Relationship Id="rId5" Type="http://schemas.openxmlformats.org/officeDocument/2006/relationships/hyperlink" Target="http://www.clker.com/clipart-10652.html" TargetMode="External"/><Relationship Id="rId10" Type="http://schemas.openxmlformats.org/officeDocument/2006/relationships/hyperlink" Target="http://cs.wikipedia.org/wiki/Modra_obrazovka_smrti" TargetMode="External"/><Relationship Id="rId4" Type="http://schemas.openxmlformats.org/officeDocument/2006/relationships/hyperlink" Target="http://www.pdclipart.org/displayimage.php?album=34&amp;pos=244" TargetMode="External"/><Relationship Id="rId9" Type="http://schemas.openxmlformats.org/officeDocument/2006/relationships/hyperlink" Target="http://www.clker.com/clipart-broken-computer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Pamatuješ si? </a:t>
            </a:r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251520" y="1988840"/>
            <a:ext cx="936104" cy="6480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solidFill>
                  <a:schemeClr val="bg1"/>
                </a:solidFill>
              </a:rPr>
              <a:t>1</a:t>
            </a:r>
            <a:endParaRPr lang="cs-CZ" sz="5400" dirty="0">
              <a:solidFill>
                <a:schemeClr val="bg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251520" y="4509120"/>
            <a:ext cx="936104" cy="6480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bg1"/>
                </a:solidFill>
              </a:rPr>
              <a:t>3</a:t>
            </a:r>
            <a:endParaRPr lang="cs-CZ" sz="4400" dirty="0">
              <a:solidFill>
                <a:schemeClr val="bg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251520" y="3140968"/>
            <a:ext cx="936104" cy="6480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solidFill>
                  <a:schemeClr val="bg1"/>
                </a:solidFill>
              </a:rPr>
              <a:t>2</a:t>
            </a:r>
            <a:endParaRPr lang="cs-CZ" sz="5400" dirty="0">
              <a:solidFill>
                <a:schemeClr val="bg1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251520" y="5661248"/>
            <a:ext cx="936104" cy="6480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4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12" name="Vývojový diagram: alternativní postup 11"/>
          <p:cNvSpPr/>
          <p:nvPr/>
        </p:nvSpPr>
        <p:spPr>
          <a:xfrm>
            <a:off x="1547664" y="1916832"/>
            <a:ext cx="6264696" cy="936104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Jak zapneš počítač?</a:t>
            </a:r>
            <a:endParaRPr lang="cs-CZ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Vývojový diagram: alternativní postup 12"/>
          <p:cNvSpPr/>
          <p:nvPr/>
        </p:nvSpPr>
        <p:spPr>
          <a:xfrm>
            <a:off x="1259632" y="3068960"/>
            <a:ext cx="7812360" cy="936104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Kdy budeš restartovat počítač?</a:t>
            </a:r>
            <a:endParaRPr lang="cs-CZ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Vývojový diagram: alternativní postup 13"/>
          <p:cNvSpPr/>
          <p:nvPr/>
        </p:nvSpPr>
        <p:spPr>
          <a:xfrm>
            <a:off x="1331640" y="4293096"/>
            <a:ext cx="7632848" cy="936104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 příkaz Vypnout na počítačové skříni?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Vývojový diagram: alternativní postup 14"/>
          <p:cNvSpPr/>
          <p:nvPr/>
        </p:nvSpPr>
        <p:spPr>
          <a:xfrm>
            <a:off x="1475656" y="5517232"/>
            <a:ext cx="6840760" cy="936104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Potřebuji na opravu počítače šroubovák?</a:t>
            </a:r>
            <a:endParaRPr lang="cs-CZ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a 9"/>
          <p:cNvSpPr/>
          <p:nvPr/>
        </p:nvSpPr>
        <p:spPr>
          <a:xfrm>
            <a:off x="6516216" y="4437112"/>
            <a:ext cx="936104" cy="6480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3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1403648" y="4437112"/>
            <a:ext cx="936104" cy="6480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solidFill>
                  <a:schemeClr val="bg1"/>
                </a:solidFill>
              </a:rPr>
              <a:t>2</a:t>
            </a:r>
            <a:endParaRPr lang="cs-CZ" sz="5400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86000" y="-25726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 descr="CPU,fotografie,hardware počítače,PC,počítače,ruce,technolog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3095625" cy="3095625"/>
          </a:xfrm>
          <a:prstGeom prst="rect">
            <a:avLst/>
          </a:prstGeom>
          <a:noFill/>
        </p:spPr>
      </p:pic>
      <p:pic>
        <p:nvPicPr>
          <p:cNvPr id="5126" name="Picture 6" descr="děti,dívky,domácnosti,fotografie,osobní počítač,osoby,počítače,technolog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56992"/>
            <a:ext cx="3095625" cy="3095625"/>
          </a:xfrm>
          <a:prstGeom prst="rect">
            <a:avLst/>
          </a:prstGeom>
          <a:noFill/>
        </p:spPr>
      </p:pic>
      <p:sp>
        <p:nvSpPr>
          <p:cNvPr id="8" name="Elipsa 7"/>
          <p:cNvSpPr/>
          <p:nvPr/>
        </p:nvSpPr>
        <p:spPr>
          <a:xfrm>
            <a:off x="3851920" y="1412776"/>
            <a:ext cx="936104" cy="6480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solidFill>
                  <a:schemeClr val="bg1"/>
                </a:solidFill>
              </a:rPr>
              <a:t>1</a:t>
            </a:r>
            <a:endParaRPr lang="cs-CZ" sz="5400" dirty="0">
              <a:solidFill>
                <a:schemeClr val="bg1"/>
              </a:solidFill>
            </a:endParaRPr>
          </a:p>
        </p:txBody>
      </p:sp>
      <p:pic>
        <p:nvPicPr>
          <p:cNvPr id="5128" name="Picture 8" descr="Computer Desk Clip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32656"/>
            <a:ext cx="2857500" cy="2600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457200" y="704088"/>
            <a:ext cx="202656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Úkoly:</a:t>
            </a:r>
            <a:endParaRPr kumimoji="0" lang="cs-CZ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Zdroje: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600200"/>
            <a:ext cx="8291264" cy="45259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Internetová encyklopedie 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>. (online). Dostupná na: </a:t>
            </a:r>
            <a:r>
              <a:rPr lang="cs-CZ" sz="1200" dirty="0" smtClean="0">
                <a:hlinkClick r:id="rId2"/>
              </a:rPr>
              <a:t>http://www.</a:t>
            </a:r>
            <a:r>
              <a:rPr lang="cs-CZ" sz="1200" dirty="0" err="1" smtClean="0">
                <a:hlinkClick r:id="rId2"/>
              </a:rPr>
              <a:t>wikipedia.cz</a:t>
            </a:r>
            <a:endParaRPr lang="cs-CZ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Obrázky použité v prezentaci jsou dostupné pod licencí Microsoft Office 2010 na Office.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[cit. 2011-08-22]. Dostupný pod licencí public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domain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1200" dirty="0" smtClean="0"/>
              <a:t>na </a:t>
            </a:r>
            <a:r>
              <a:rPr lang="cs-CZ" sz="1200" dirty="0" smtClean="0">
                <a:hlinkClick r:id="rId3"/>
              </a:rPr>
              <a:t>http://www.</a:t>
            </a:r>
            <a:r>
              <a:rPr lang="cs-CZ" sz="1200" dirty="0" err="1" smtClean="0">
                <a:hlinkClick r:id="rId3"/>
              </a:rPr>
              <a:t>pdclipart.org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err="1" smtClean="0">
                <a:hlinkClick r:id="rId3"/>
              </a:rPr>
              <a:t>displayimage.php</a:t>
            </a:r>
            <a:r>
              <a:rPr lang="cs-CZ" sz="1200" dirty="0" smtClean="0">
                <a:hlinkClick r:id="rId3"/>
              </a:rPr>
              <a:t>?album=34&amp;</a:t>
            </a:r>
            <a:r>
              <a:rPr lang="cs-CZ" sz="1200" dirty="0" err="1" smtClean="0">
                <a:hlinkClick r:id="rId3"/>
              </a:rPr>
              <a:t>pos</a:t>
            </a:r>
            <a:r>
              <a:rPr lang="cs-CZ" sz="1200" dirty="0" smtClean="0">
                <a:hlinkClick r:id="rId3"/>
              </a:rPr>
              <a:t>=333</a:t>
            </a:r>
            <a:endParaRPr lang="cs-CZ" sz="120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pl-PL" sz="1200" dirty="0" smtClean="0"/>
              <a:t>[cit. 2011-08-22]. Dostupný pod licencí public domain na </a:t>
            </a:r>
            <a:r>
              <a:rPr lang="cs-CZ" sz="1200" dirty="0" smtClean="0">
                <a:hlinkClick r:id="rId4"/>
              </a:rPr>
              <a:t>http://www.</a:t>
            </a:r>
            <a:r>
              <a:rPr lang="cs-CZ" sz="1200" dirty="0" err="1" smtClean="0">
                <a:hlinkClick r:id="rId4"/>
              </a:rPr>
              <a:t>pdclipart.org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displayimage.php</a:t>
            </a:r>
            <a:r>
              <a:rPr lang="cs-CZ" sz="1200" dirty="0" smtClean="0">
                <a:hlinkClick r:id="rId4"/>
              </a:rPr>
              <a:t>?album=34&amp;</a:t>
            </a:r>
            <a:r>
              <a:rPr lang="cs-CZ" sz="1200" dirty="0" err="1" smtClean="0">
                <a:hlinkClick r:id="rId4"/>
              </a:rPr>
              <a:t>pos</a:t>
            </a:r>
            <a:r>
              <a:rPr lang="cs-CZ" sz="1200" dirty="0" smtClean="0">
                <a:hlinkClick r:id="rId4"/>
              </a:rPr>
              <a:t>=244</a:t>
            </a:r>
            <a:endParaRPr lang="cs-CZ" sz="120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pl-PL" sz="1200" dirty="0" smtClean="0"/>
              <a:t>[cit. 2011-08-22]. Dostupný pod licencí public domain na </a:t>
            </a:r>
            <a:r>
              <a:rPr lang="cs-CZ" sz="1200" dirty="0" smtClean="0">
                <a:hlinkClick r:id="rId5"/>
              </a:rPr>
              <a:t>http://www.</a:t>
            </a:r>
            <a:r>
              <a:rPr lang="cs-CZ" sz="1200" dirty="0" err="1" smtClean="0">
                <a:hlinkClick r:id="rId5"/>
              </a:rPr>
              <a:t>clker.com</a:t>
            </a:r>
            <a:r>
              <a:rPr lang="cs-CZ" sz="1200" dirty="0" smtClean="0">
                <a:hlinkClick r:id="rId5"/>
              </a:rPr>
              <a:t>/</a:t>
            </a:r>
            <a:r>
              <a:rPr lang="cs-CZ" sz="1200" dirty="0" err="1" smtClean="0">
                <a:hlinkClick r:id="rId5"/>
              </a:rPr>
              <a:t>clipart</a:t>
            </a:r>
            <a:r>
              <a:rPr lang="cs-CZ" sz="1200" dirty="0" smtClean="0">
                <a:hlinkClick r:id="rId5"/>
              </a:rPr>
              <a:t>-10652.html</a:t>
            </a:r>
            <a:endParaRPr lang="cs-CZ" sz="120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pl-PL" sz="1200" dirty="0" smtClean="0"/>
              <a:t>[cit. 2011-08-22]. Dostupný pod licencí public domain na </a:t>
            </a:r>
            <a:r>
              <a:rPr lang="cs-CZ" sz="1200" dirty="0" smtClean="0">
                <a:hlinkClick r:id="rId6"/>
              </a:rPr>
              <a:t>http://www.</a:t>
            </a:r>
            <a:r>
              <a:rPr lang="cs-CZ" sz="1200" dirty="0" err="1" smtClean="0">
                <a:hlinkClick r:id="rId6"/>
              </a:rPr>
              <a:t>clker.com</a:t>
            </a:r>
            <a:r>
              <a:rPr lang="cs-CZ" sz="1200" dirty="0" smtClean="0">
                <a:hlinkClick r:id="rId6"/>
              </a:rPr>
              <a:t>/</a:t>
            </a:r>
            <a:r>
              <a:rPr lang="cs-CZ" sz="1200" dirty="0" err="1" smtClean="0">
                <a:hlinkClick r:id="rId6"/>
              </a:rPr>
              <a:t>clipart</a:t>
            </a:r>
            <a:r>
              <a:rPr lang="cs-CZ" sz="1200" dirty="0" smtClean="0">
                <a:hlinkClick r:id="rId6"/>
              </a:rPr>
              <a:t>-10489.html</a:t>
            </a:r>
            <a:endParaRPr lang="cs-CZ" sz="12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pl-PL" sz="1200" dirty="0" smtClean="0"/>
              <a:t>[cit. 2011-08-22]. Dostupný pod licencí public domain na </a:t>
            </a:r>
            <a:r>
              <a:rPr lang="pl-PL" sz="1200" dirty="0" smtClean="0">
                <a:hlinkClick r:id="rId7"/>
              </a:rPr>
              <a:t>http://www.clker.com/clipart-restart.html</a:t>
            </a:r>
            <a:endParaRPr lang="pl-PL" sz="12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pl-PL" sz="1200" dirty="0" smtClean="0"/>
              <a:t>[cit. 2011-08-22]. Dostupný pod licencí public domain na </a:t>
            </a:r>
            <a:r>
              <a:rPr lang="pl-PL" sz="1200" dirty="0" smtClean="0">
                <a:hlinkClick r:id="rId8"/>
              </a:rPr>
              <a:t>http://www.clker.com/clipart-restart-button.html</a:t>
            </a:r>
            <a:endParaRPr lang="cs-CZ" sz="120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pl-PL" sz="1200" dirty="0" smtClean="0"/>
              <a:t>[cit. 2011-08-22]. Dostupný pod licencí public domain na </a:t>
            </a:r>
            <a:r>
              <a:rPr lang="pl-PL" sz="1200" dirty="0" smtClean="0">
                <a:hlinkClick r:id="rId9"/>
              </a:rPr>
              <a:t>http://www.clker.com/clipart-broken-computer.html</a:t>
            </a:r>
            <a:endParaRPr lang="pl-PL" sz="12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pl-PL" sz="1200" dirty="0" smtClean="0"/>
              <a:t>[cit. 2011-08-22]. Dostupný pod licencí public domain na </a:t>
            </a:r>
            <a:r>
              <a:rPr lang="pl-PL" sz="1200" dirty="0" smtClean="0">
                <a:hlinkClick r:id="rId10"/>
              </a:rPr>
              <a:t>http://cs.wikipedia.org/wiki/Modra_obrazovka_smrti</a:t>
            </a:r>
            <a:endParaRPr lang="pl-PL" sz="12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pl-PL" sz="1200" dirty="0" smtClean="0"/>
              <a:t>[cit. 2011-08-22]. Dostupný pod licencí public domain na </a:t>
            </a:r>
            <a:r>
              <a:rPr lang="pl-PL" sz="1200" dirty="0" smtClean="0">
                <a:hlinkClick r:id="rId11"/>
              </a:rPr>
              <a:t>http://www.clker.com/clipart-169251.html</a:t>
            </a:r>
            <a:endParaRPr lang="pl-PL" sz="120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pl-PL" sz="1200" dirty="0" smtClean="0"/>
              <a:t>[cit. 2011-08-22]. Dostupný pod licencí public domain na </a:t>
            </a:r>
            <a:r>
              <a:rPr lang="pl-PL" sz="1200" dirty="0" smtClean="0">
                <a:hlinkClick r:id="rId12"/>
              </a:rPr>
              <a:t>http://www.clker.com/clipart-1921.html</a:t>
            </a:r>
            <a:endParaRPr lang="pl-PL" sz="12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pl-PL" sz="1200" dirty="0" smtClean="0"/>
              <a:t>[cit. 2011-08-22]. Dostupný pod licencí public domain na </a:t>
            </a:r>
            <a:r>
              <a:rPr lang="pl-PL" sz="1200" dirty="0" smtClean="0">
                <a:hlinkClick r:id="rId13"/>
              </a:rPr>
              <a:t>http://www.clker.com/clipart-computer-desk.html</a:t>
            </a:r>
            <a:endParaRPr lang="pl-PL" sz="1200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cs-CZ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468313" y="549275"/>
            <a:ext cx="8229600" cy="125253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Název projektu : Objevujeme svět kolem nás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číslo projektu: CZ.1.07/1.4.00/21.2040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1"/>
          <p:cNvSpPr txBox="1">
            <a:spLocks/>
          </p:cNvSpPr>
          <p:nvPr/>
        </p:nvSpPr>
        <p:spPr>
          <a:xfrm>
            <a:off x="395288" y="2674938"/>
            <a:ext cx="7273056" cy="3451225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Autor: Mgr. Zdeňka Švecová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Období vytvoření výukového materiálu: srpen 2012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Vzdělávací obor: </a:t>
            </a:r>
            <a:r>
              <a:rPr lang="cs-CZ" sz="2400" dirty="0" smtClean="0"/>
              <a:t>Informatika pro 1. stupeň ZŠ – hardware, software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Anotace: Počítač – zapnutí a vypnutí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el.přístroje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Očekávaný výstup:  Seznamuje s zásadami zapnutí a vypnutí počítače.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Počítač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Elektrické zařízení</a:t>
            </a:r>
          </a:p>
          <a:p>
            <a:r>
              <a:rPr lang="cs-CZ" dirty="0" smtClean="0"/>
              <a:t>Zapnutí a vypnutí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6876256" y="602128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155</a:t>
            </a:r>
            <a:endParaRPr lang="cs-CZ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cs-CZ" dirty="0" smtClean="0"/>
              <a:t>Počítač je elektrické zařízení</a:t>
            </a:r>
            <a:r>
              <a:rPr lang="cs-CZ" dirty="0" smtClean="0">
                <a:solidFill>
                  <a:srgbClr val="FF0000"/>
                </a:solidFill>
              </a:rPr>
              <a:t>!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700808"/>
            <a:ext cx="3613697" cy="240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omácnost,elektrické zásuvky,elektřina,energie,průmysl,ucpávky,zásuvk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140968"/>
            <a:ext cx="3095625" cy="30956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67544" y="1988840"/>
            <a:ext cx="461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Hrozí úraz elektrickým proudem!</a:t>
            </a:r>
            <a:endParaRPr lang="cs-CZ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779912" y="4581128"/>
            <a:ext cx="5364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Vlastní počítač nikdy nerozděláváme, je stále pod elektrickým proudem.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Nesaháme na odkryté části počítače.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Zdeňka\AppData\Local\Microsoft\Windows\Temporary Internet Files\Content.IE5\AY74N09F\MC90038431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5805264"/>
            <a:ext cx="1039095" cy="909548"/>
          </a:xfrm>
          <a:prstGeom prst="rect">
            <a:avLst/>
          </a:prstGeom>
          <a:noFill/>
        </p:spPr>
      </p:pic>
      <p:sp>
        <p:nvSpPr>
          <p:cNvPr id="10" name="Sedmiúhelník 9"/>
          <p:cNvSpPr/>
          <p:nvPr/>
        </p:nvSpPr>
        <p:spPr>
          <a:xfrm>
            <a:off x="6948264" y="5949280"/>
            <a:ext cx="648072" cy="576064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rgbClr val="FFFF99"/>
                </a:solidFill>
              </a:rPr>
              <a:t>?</a:t>
            </a:r>
            <a:endParaRPr lang="cs-CZ" sz="48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PU,energie,fotografie,hardware počítače,PC,počítače,procesory,text,vypínače,výpoč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48680"/>
            <a:ext cx="1224136" cy="1224136"/>
          </a:xfrm>
          <a:prstGeom prst="rect">
            <a:avLst/>
          </a:prstGeom>
          <a:noFill/>
        </p:spPr>
      </p:pic>
      <p:pic>
        <p:nvPicPr>
          <p:cNvPr id="1030" name="Picture 6" descr="fotografie,ikony,PC,počítače,technologie,tlačítka,tlačítko monitoru,vypínač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69160"/>
            <a:ext cx="1440160" cy="1440160"/>
          </a:xfrm>
          <a:prstGeom prst="rect">
            <a:avLst/>
          </a:prstGeom>
          <a:noFill/>
        </p:spPr>
      </p:pic>
      <p:pic>
        <p:nvPicPr>
          <p:cNvPr id="6" name="Picture 2" descr="Work Station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88840"/>
            <a:ext cx="2225046" cy="2592288"/>
          </a:xfrm>
          <a:prstGeom prst="rect">
            <a:avLst/>
          </a:prstGeom>
          <a:noFill/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Spuštění počítače</a:t>
            </a:r>
            <a:endParaRPr kumimoji="0" lang="cs-CZ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987824" y="1556792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 spouštění slouží tlačítko, které najdeme na skříni počítače.</a:t>
            </a:r>
            <a:endParaRPr lang="cs-CZ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fotografie,osobní počítač,počítače,počítačové skříně,technologie,věž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140968"/>
            <a:ext cx="3095625" cy="309562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803233" y="3645024"/>
            <a:ext cx="2340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Tlačítko pro zapínání </a:t>
            </a:r>
            <a:r>
              <a:rPr lang="cs-CZ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nepoužíváme</a:t>
            </a:r>
            <a:r>
              <a:rPr lang="cs-CZ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pro vypínání!!!</a:t>
            </a:r>
            <a:endParaRPr lang="cs-CZ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Šipka doprava se zářezem 11"/>
          <p:cNvSpPr/>
          <p:nvPr/>
        </p:nvSpPr>
        <p:spPr>
          <a:xfrm rot="8924021">
            <a:off x="5091476" y="3733409"/>
            <a:ext cx="1808577" cy="288032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907704" y="6309320"/>
            <a:ext cx="525658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 zapnutí počítače sleduj, jak se postupně spouští.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40" name="Picture 16" descr="Blue Power Button Clip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2348880"/>
            <a:ext cx="1057300" cy="1057300"/>
          </a:xfrm>
          <a:prstGeom prst="rect">
            <a:avLst/>
          </a:prstGeom>
          <a:noFill/>
        </p:spPr>
      </p:pic>
      <p:pic>
        <p:nvPicPr>
          <p:cNvPr id="1042" name="Picture 18" descr="Power Button Clip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5517232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dirty="0" smtClean="0"/>
              <a:t>Spuštění počítače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Po zapnutí počítače probíhá složitý proces testování.         V tomto čase počítač provede velké množství testů. Například: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Nejdříve se aktivuje BIOS (Basic Input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Output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System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). BIOS je nejzákladnější program, který se spouští jako první. 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Začne testování počítače. BIOS kontroluje základní hardwarové části a zpravidla počítá paměť RAM. Pokud jednotlivé části nezjistí, nepokračuje ve startu a zastaví se s chybovým hlášením.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Pokračuje kontrola a výpis informací o procesoru, disku, diskových mechanikách, verzi BIOS, velikosti základní paměti, portů a nalezených zařízení. Končí hardwarový start počítače (trvá pouze několik sekund).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Automaticky začíná start operačního systému, který může podle typu operačního systému trvat i několik minut.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3645024"/>
            <a:ext cx="828092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Nikdy opakovaně nestlačuj tlačítko!!!</a:t>
            </a:r>
            <a:endParaRPr lang="cs-CZ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Restart počítače</a:t>
            </a:r>
            <a:endParaRPr lang="cs-CZ" dirty="0"/>
          </a:p>
        </p:txBody>
      </p:sp>
      <p:pic>
        <p:nvPicPr>
          <p:cNvPr id="4" name="Picture 8" descr="fotografie,osobní počítač,počítače,počítačové skříně,technologie,věž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92896"/>
            <a:ext cx="3095625" cy="3095625"/>
          </a:xfrm>
          <a:prstGeom prst="rect">
            <a:avLst/>
          </a:prstGeom>
          <a:noFill/>
        </p:spPr>
      </p:pic>
      <p:sp>
        <p:nvSpPr>
          <p:cNvPr id="5" name="Šipka doprava se zářezem 4"/>
          <p:cNvSpPr/>
          <p:nvPr/>
        </p:nvSpPr>
        <p:spPr>
          <a:xfrm rot="8924021">
            <a:off x="4515411" y="3373370"/>
            <a:ext cx="1808577" cy="288032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2770" name="Picture 2" descr="Restart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88840"/>
            <a:ext cx="1835696" cy="1835696"/>
          </a:xfrm>
          <a:prstGeom prst="rect">
            <a:avLst/>
          </a:prstGeom>
          <a:noFill/>
        </p:spPr>
      </p:pic>
      <p:pic>
        <p:nvPicPr>
          <p:cNvPr id="32772" name="Picture 4" descr="Restart Button Clip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77072"/>
            <a:ext cx="2461964" cy="787829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6372200" y="1628800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Druhé tlačítko na skříni umí počítač restartovat.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979712" y="5733256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latin typeface="Arial" pitchFamily="34" charset="0"/>
                <a:cs typeface="Arial" pitchFamily="34" charset="0"/>
              </a:rPr>
              <a:t>Stiskneme tehdy, když se počítač zasekne a nic mu nemůže pomoci.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4" name="Picture 6" descr="Broken Computer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789040"/>
            <a:ext cx="2819400" cy="182880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 contourW="38100">
            <a:contourClr>
              <a:schemeClr val="accent2">
                <a:lumMod val="75000"/>
              </a:schemeClr>
            </a:contourClr>
          </a:sp3d>
        </p:spPr>
      </p:pic>
      <p:pic>
        <p:nvPicPr>
          <p:cNvPr id="32776" name="Picture 8" descr="ikony,obnovit,ořezané obrázky,oříznuté obrázky,PNG,průhledné pozadí,šipky,symboly,tlačítka,tlačítka obnovit,tlačítko obnovit,vystřižené obrázk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013176"/>
            <a:ext cx="1727473" cy="1727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Restart počítače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100" dirty="0" smtClean="0">
                <a:latin typeface="Arial" pitchFamily="34" charset="0"/>
                <a:cs typeface="Arial" pitchFamily="34" charset="0"/>
              </a:rPr>
              <a:t>Může se stát, že počítač přestane komunikovat - nereaguje na stisk kláves, pohyb myši atd. Takovému stavu říkáme, že počítač „zatuhl“ nebo „zamrzl“. </a:t>
            </a:r>
          </a:p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3100" dirty="0" smtClean="0">
                <a:latin typeface="Arial" pitchFamily="34" charset="0"/>
                <a:cs typeface="Arial" pitchFamily="34" charset="0"/>
              </a:rPr>
              <a:t>Restart je násilné ukončení činnosti počítače a jeho znovunastartování. Nemusíme počítač restartovat vypnutím a opětovným zapnutím tlačítka, což počítač, resp. zejména harddisk v něm zatěžuje. Nedojde k přerušení dodávky el. energie do zařízení počítače, zejména do harddisku, který nepřetržitě pracuje. Proto je restartování šetrnější. Při restartování dojde k okamžitému výmazu veškerých neuložených informací, se kterými se v době restartu pracovalo.</a:t>
            </a:r>
          </a:p>
          <a:p>
            <a:r>
              <a:rPr lang="cs-CZ" sz="3100" dirty="0" smtClean="0">
                <a:latin typeface="Arial" pitchFamily="34" charset="0"/>
                <a:cs typeface="Arial" pitchFamily="34" charset="0"/>
              </a:rPr>
              <a:t>Restart je pro uživatele nepříjemný, ale obvykle se nic jiného nedá dělat.</a:t>
            </a:r>
            <a:endParaRPr lang="cs-CZ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3140968"/>
            <a:ext cx="7632848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Může dojít ke ztrátě dat!!!</a:t>
            </a:r>
            <a:endParaRPr lang="cs-CZ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6868" name="Picture 4" descr="C:\Users\Zdeňka\AppData\Local\Microsoft\Windows\Temporary Internet Files\Content.IE5\WY0KJ254\MC900282592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88945" y="2276872"/>
            <a:ext cx="1555055" cy="1105483"/>
          </a:xfrm>
          <a:prstGeom prst="rect">
            <a:avLst/>
          </a:prstGeom>
          <a:noFill/>
        </p:spPr>
      </p:pic>
      <p:pic>
        <p:nvPicPr>
          <p:cNvPr id="8" name="Picture 3" descr="D:\Zdenka\Zdeňka\SKOLA\DUM\obr-software\modraobrazovkasmr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157249" cy="1853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Vypnutí počítače</a:t>
            </a:r>
            <a:endParaRPr lang="cs-CZ" dirty="0"/>
          </a:p>
        </p:txBody>
      </p:sp>
      <p:pic>
        <p:nvPicPr>
          <p:cNvPr id="8" name="Picture 4" descr="Window Start Orb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81128"/>
            <a:ext cx="1800200" cy="18002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988840"/>
            <a:ext cx="40100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4932040" y="5157192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latin typeface="Arial" pitchFamily="34" charset="0"/>
                <a:cs typeface="Arial" pitchFamily="34" charset="0"/>
              </a:rPr>
              <a:t>V nabídce </a:t>
            </a:r>
            <a:r>
              <a:rPr lang="cs-CZ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Start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vyber příkaz </a:t>
            </a:r>
            <a:r>
              <a:rPr lang="cs-CZ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Vypnout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Šipka doprava se zářezem 13"/>
          <p:cNvSpPr/>
          <p:nvPr/>
        </p:nvSpPr>
        <p:spPr>
          <a:xfrm rot="20933953" flipH="1">
            <a:off x="2219676" y="5006916"/>
            <a:ext cx="2563259" cy="497782"/>
          </a:xfrm>
          <a:prstGeom prst="notchedRightArrow">
            <a:avLst>
              <a:gd name="adj1" fmla="val 62081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Start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5" name="Mrak 14"/>
          <p:cNvSpPr/>
          <p:nvPr/>
        </p:nvSpPr>
        <p:spPr>
          <a:xfrm>
            <a:off x="6588224" y="3212976"/>
            <a:ext cx="1512168" cy="108012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Mrak 15"/>
          <p:cNvSpPr/>
          <p:nvPr/>
        </p:nvSpPr>
        <p:spPr>
          <a:xfrm>
            <a:off x="7236296" y="3501008"/>
            <a:ext cx="1800200" cy="144016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2" name="Picture 8" descr="Thin Client Lcd Keyboard Clip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780928"/>
            <a:ext cx="1224136" cy="10772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68 -0.50394 C 0.1085 -0.4875 0.10052 -0.46459 0.08993 -0.45579 C 0.08645 -0.44908 0.08211 -0.44514 0.07691 -0.44097 C 0.07465 -0.43912 0.07326 -0.43611 0.07135 -0.43357 C 0.06753 -0.42847 0.06614 -0.42917 0.06215 -0.42616 C 0.05382 -0.41991 0.04739 -0.41435 0.03802 -0.41158 C 0.02968 -0.40556 0.02013 -0.40533 0.01111 -0.40255 C -0.01789 -0.40371 -0.04914 -0.40486 -0.07674 -0.41875 C -0.08125 -0.42755 -0.079 -0.42408 -0.08334 -0.42986 C -0.0823 -0.42477 -0.08177 -0.4206 -0.07952 -0.41621 C -0.0783 -0.41134 -0.07622 -0.40579 -0.07396 -0.40139 C -0.07275 -0.39607 -0.07136 -0.39306 -0.06841 -0.38912 C -0.06702 -0.38125 -0.06493 -0.37662 -0.06007 -0.37176 C -0.05625 -0.36366 -0.04931 -0.35903 -0.04254 -0.35695 C -0.03716 -0.34977 -0.04289 -0.35602 -0.03507 -0.35209 C -0.0316 -0.35047 -0.02952 -0.34653 -0.02587 -0.34468 C -0.02188 -0.34097 -0.0165 -0.33773 -0.01198 -0.33588 C -0.00955 -0.33496 -0.00452 -0.33357 -0.00452 -0.33334 C 0.00816 -0.32477 0.02309 -0.32084 0.03715 -0.31898 C 0.046 -0.31528 0.07118 -0.31968 0.075 -0.31991 C 0.08211 -0.32199 0.09427 -0.32547 0.1 -0.33102 C 0.10277 -0.3338 0.10659 -0.34213 0.10659 -0.3419 C 0.10573 -0.34259 0.10468 -0.34375 0.10382 -0.34329 C 0.10208 -0.34259 0.09739 -0.33241 0.09722 -0.33218 C 0.09392 -0.3257 0.09045 -0.32014 0.08715 -0.31366 C 0.08559 -0.31065 0.07986 -0.3 0.07882 -0.29884 C 0.07708 -0.29699 0.07291 -0.29306 0.07135 -0.29028 C 0.06041 -0.27014 0.046 -0.25255 0.02968 -0.23959 C 0.025 -0.23056 0.01267 -0.225 0.00468 -0.22107 C 0.00052 -0.2169 -0.00226 -0.21644 -0.0073 -0.21505 C -0.01771 -0.2081 -0.03108 -0.20324 -0.04254 -0.20139 C -0.03959 -0.19861 -0.03768 -0.19537 -0.03421 -0.19398 C -0.03004 -0.18843 -0.0283 -0.18357 -0.02223 -0.18172 C -0.01962 -0.17662 -0.01598 -0.17593 -0.01198 -0.17315 C -0.00452 -0.16736 0.00069 -0.16366 0.00937 -0.16181 C 0.01996 -0.15509 0.03125 -0.15278 0.0427 -0.1507 C 0.05052 -0.14746 0.04635 -0.14815 0.05555 -0.14954 C 0.06128 -0.15185 0.07552 -0.16482 0.0802 -0.17037 C 0.08125 -0.17153 0.07517 -0.16621 0.07638 -0.16667 C 0.07899 -0.16806 0.08159 -0.17246 0.08437 -0.17315 C 0.08611 -0.17338 0.10121 -0.17246 0.10138 -0.17176 C 0.10538 -0.17315 0.10972 -0.18079 0.10798 -0.18148 C 0.10625 -0.18218 0.09288 -0.17894 0.09132 -0.17662 C 0.08941 -0.17547 0.09895 -0.17269 0.09861 -0.16806 C 0.09826 -0.16343 0.09253 -0.15278 0.08941 -0.14815 C 0.0875 -0.14398 0.08385 -0.14074 0.0802 -0.13959 C 0.07673 -0.13542 0.07118 -0.12662 0.06805 -0.12222 C 0.06579 -0.11435 0.06493 -0.11991 0.06163 -0.1125 C 0.05989 -0.1088 0.05711 -0.10509 0.0552 -0.10139 C 0.05347 -0.09398 0.05173 -0.09861 0.04913 -0.09144 C 0.04635 -0.08403 0.04427 -0.07616 0.04079 -0.06922 C 0.03923 -0.06227 0.03559 -0.05764 0.03246 -0.05209 C 0.03159 -0.05047 0.03142 -0.04838 0.03055 -0.04722 C 0.01944 -0.02824 0.02916 -0.04815 0.02222 -0.03472 C 0.021 -0.03241 0.02013 -0.0294 0.01857 -0.02732 C 0.01666 -0.02477 0.01458 -0.02269 0.01302 -0.01991 C 0.01024 -0.01459 0.00607 -0.01204 0.00382 -0.00625 C 0.00329 -0.00509 0.00347 -0.00347 0.00277 -0.00255 C 0.00208 -0.00139 4.16667E-6 -0.00023 4.16667E-6 2.22222E-6 " pathEditMode="fixed" rAng="0" ptsTypes="ffffffffffffffffffffffffffffffffffffffffaafafafffffffffffff">
                                      <p:cBhvr>
                                        <p:cTn id="12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Vypnutí počítače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Vypnutí počítače není úplně jednoduché. U moderních operačních systémů </a:t>
            </a:r>
            <a:r>
              <a:rPr lang="cs-CZ" u="sng" dirty="0" smtClean="0"/>
              <a:t>není možné</a:t>
            </a:r>
            <a:r>
              <a:rPr lang="cs-CZ" dirty="0" smtClean="0"/>
              <a:t> pouze stisknout vypínací tlačítko v okamžiku, kdy už s počítačem nechcete pracovat. Důvodem je to, že počítač si v průběhu práce ukládá spoustu informací o tom, co se s ním právě děje.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Odcházíte-li z bytu, kontrolujete, zda nesvítí světlo, neteče voda a poté zamknete. Podobné je to i s počítačem, resp. s operačním systémem. Zvolíte v nabídce </a:t>
            </a:r>
            <a:r>
              <a:rPr lang="cs-CZ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Start</a:t>
            </a:r>
            <a:r>
              <a:rPr lang="cs-CZ" b="1" dirty="0" smtClean="0"/>
              <a:t> </a:t>
            </a:r>
            <a:r>
              <a:rPr lang="cs-CZ" dirty="0" smtClean="0"/>
              <a:t> příkaz </a:t>
            </a:r>
            <a:r>
              <a:rPr lang="cs-CZ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Vypnout</a:t>
            </a:r>
            <a:r>
              <a:rPr lang="cs-CZ" dirty="0" smtClean="0"/>
              <a:t>. Počítač provede řadu procedur a během několika minut ukončí práci a sám se vypne.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5576" y="3789040"/>
            <a:ext cx="7632848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Nabídka Start - Vypnout !!!</a:t>
            </a:r>
            <a:endParaRPr lang="cs-CZ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896</TotalTime>
  <Words>784</Words>
  <Application>Microsoft Office PowerPoint</Application>
  <PresentationFormat>Předvádění na obrazovce (4:3)</PresentationFormat>
  <Paragraphs>96</Paragraphs>
  <Slides>13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Tok</vt:lpstr>
      <vt:lpstr>Snímek 1</vt:lpstr>
      <vt:lpstr>Počítač</vt:lpstr>
      <vt:lpstr>Počítač je elektrické zařízení!</vt:lpstr>
      <vt:lpstr>Snímek 4</vt:lpstr>
      <vt:lpstr>Spuštění počítače</vt:lpstr>
      <vt:lpstr>Restart počítače</vt:lpstr>
      <vt:lpstr>Restart počítače</vt:lpstr>
      <vt:lpstr>Vypnutí počítače</vt:lpstr>
      <vt:lpstr>Vypnutí počítače</vt:lpstr>
      <vt:lpstr>Pamatuješ si? </vt:lpstr>
      <vt:lpstr>Snímek 11</vt:lpstr>
      <vt:lpstr>Snímek 12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</dc:title>
  <dc:creator>Zdeňka Švecová</dc:creator>
  <cp:lastModifiedBy>Zdeňka</cp:lastModifiedBy>
  <cp:revision>83</cp:revision>
  <dcterms:created xsi:type="dcterms:W3CDTF">2012-08-21T09:44:49Z</dcterms:created>
  <dcterms:modified xsi:type="dcterms:W3CDTF">2013-06-08T18:59:27Z</dcterms:modified>
</cp:coreProperties>
</file>