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Default Extension="gif" ContentType="image/gif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732" r:id="rId1"/>
  </p:sldMasterIdLst>
  <p:notesMasterIdLst>
    <p:notesMasterId r:id="rId23"/>
  </p:notesMasterIdLst>
  <p:sldIdLst>
    <p:sldId id="285" r:id="rId2"/>
    <p:sldId id="256" r:id="rId3"/>
    <p:sldId id="258" r:id="rId4"/>
    <p:sldId id="264" r:id="rId5"/>
    <p:sldId id="263" r:id="rId6"/>
    <p:sldId id="265" r:id="rId7"/>
    <p:sldId id="268" r:id="rId8"/>
    <p:sldId id="273" r:id="rId9"/>
    <p:sldId id="277" r:id="rId10"/>
    <p:sldId id="274" r:id="rId11"/>
    <p:sldId id="281" r:id="rId12"/>
    <p:sldId id="280" r:id="rId13"/>
    <p:sldId id="272" r:id="rId14"/>
    <p:sldId id="279" r:id="rId15"/>
    <p:sldId id="283" r:id="rId16"/>
    <p:sldId id="278" r:id="rId17"/>
    <p:sldId id="269" r:id="rId18"/>
    <p:sldId id="270" r:id="rId19"/>
    <p:sldId id="266" r:id="rId20"/>
    <p:sldId id="267" r:id="rId21"/>
    <p:sldId id="284" r:id="rId22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20" d="100"/>
          <a:sy n="120" d="100"/>
        </p:scale>
        <p:origin x="1392" y="4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7EDD622-6641-4660-9A6A-596AB8DCD081}" type="doc">
      <dgm:prSet loTypeId="urn:microsoft.com/office/officeart/2005/8/layout/radial1" loCatId="cycle" qsTypeId="urn:microsoft.com/office/officeart/2005/8/quickstyle/3d7" qsCatId="3D" csTypeId="urn:microsoft.com/office/officeart/2005/8/colors/colorful1" csCatId="colorful" phldr="1"/>
      <dgm:spPr/>
      <dgm:t>
        <a:bodyPr/>
        <a:lstStyle/>
        <a:p>
          <a:endParaRPr lang="cs-CZ"/>
        </a:p>
      </dgm:t>
    </dgm:pt>
    <dgm:pt modelId="{B0FCCE3A-618B-4361-A3C9-A60257926BD0}">
      <dgm:prSet phldrT="[Text]" custT="1"/>
      <dgm:spPr/>
      <dgm:t>
        <a:bodyPr/>
        <a:lstStyle/>
        <a:p>
          <a:r>
            <a:rPr lang="cs-CZ" sz="1800" smtClean="0">
              <a:latin typeface="Arial" pitchFamily="34" charset="0"/>
              <a:cs typeface="Arial" pitchFamily="34" charset="0"/>
            </a:rPr>
            <a:t>závislost na internetu</a:t>
          </a:r>
          <a:endParaRPr lang="cs-CZ" sz="1800" dirty="0">
            <a:latin typeface="Arial" pitchFamily="34" charset="0"/>
            <a:cs typeface="Arial" pitchFamily="34" charset="0"/>
          </a:endParaRPr>
        </a:p>
      </dgm:t>
    </dgm:pt>
    <dgm:pt modelId="{A22E8011-092C-4F5A-B1D9-DBDB2138F17E}" type="parTrans" cxnId="{016F3A43-A7A9-443E-81C4-7E5C126A1B8E}">
      <dgm:prSet/>
      <dgm:spPr/>
      <dgm:t>
        <a:bodyPr/>
        <a:lstStyle/>
        <a:p>
          <a:endParaRPr lang="cs-CZ"/>
        </a:p>
      </dgm:t>
    </dgm:pt>
    <dgm:pt modelId="{65FD175D-5C78-4CF0-9FA4-CD7C2E74C025}" type="sibTrans" cxnId="{016F3A43-A7A9-443E-81C4-7E5C126A1B8E}">
      <dgm:prSet/>
      <dgm:spPr/>
      <dgm:t>
        <a:bodyPr/>
        <a:lstStyle/>
        <a:p>
          <a:endParaRPr lang="cs-CZ"/>
        </a:p>
      </dgm:t>
    </dgm:pt>
    <dgm:pt modelId="{4299F328-BD40-41A5-9F1D-29999B2B6AF1}">
      <dgm:prSet phldrT="[Text]" custT="1"/>
      <dgm:spPr/>
      <dgm:t>
        <a:bodyPr/>
        <a:lstStyle/>
        <a:p>
          <a:r>
            <a:rPr lang="cs-CZ" sz="1600" smtClean="0">
              <a:latin typeface="Arial" pitchFamily="34" charset="0"/>
              <a:cs typeface="Arial" pitchFamily="34" charset="0"/>
            </a:rPr>
            <a:t>problémy    s rodiči i kamarády</a:t>
          </a:r>
          <a:endParaRPr lang="cs-CZ" sz="1600" dirty="0">
            <a:latin typeface="Arial" pitchFamily="34" charset="0"/>
            <a:cs typeface="Arial" pitchFamily="34" charset="0"/>
          </a:endParaRPr>
        </a:p>
      </dgm:t>
    </dgm:pt>
    <dgm:pt modelId="{6793D534-8E5D-4E2B-8B51-1508A6B9AA0B}" type="parTrans" cxnId="{D59B3DB5-304A-4E35-A708-B4E66C84C32A}">
      <dgm:prSet/>
      <dgm:spPr/>
      <dgm:t>
        <a:bodyPr/>
        <a:lstStyle/>
        <a:p>
          <a:endParaRPr lang="cs-CZ"/>
        </a:p>
      </dgm:t>
    </dgm:pt>
    <dgm:pt modelId="{F76B232E-5531-45E0-B682-3471210971A1}" type="sibTrans" cxnId="{D59B3DB5-304A-4E35-A708-B4E66C84C32A}">
      <dgm:prSet/>
      <dgm:spPr/>
      <dgm:t>
        <a:bodyPr/>
        <a:lstStyle/>
        <a:p>
          <a:endParaRPr lang="cs-CZ"/>
        </a:p>
      </dgm:t>
    </dgm:pt>
    <dgm:pt modelId="{DDEFA2EB-785C-41D2-898F-D3CD78770E51}">
      <dgm:prSet phldrT="[Text]" custT="1"/>
      <dgm:spPr/>
      <dgm:t>
        <a:bodyPr/>
        <a:lstStyle/>
        <a:p>
          <a:r>
            <a:rPr lang="cs-CZ" sz="1500" smtClean="0">
              <a:latin typeface="Arial" pitchFamily="34" charset="0"/>
              <a:cs typeface="Arial" pitchFamily="34" charset="0"/>
            </a:rPr>
            <a:t>vyrušování</a:t>
          </a:r>
          <a:r>
            <a:rPr lang="cs-CZ" sz="1600" smtClean="0">
              <a:latin typeface="Arial" pitchFamily="34" charset="0"/>
              <a:cs typeface="Arial" pitchFamily="34" charset="0"/>
            </a:rPr>
            <a:t>špatný prospěch, nesoustře-děnost</a:t>
          </a:r>
          <a:endParaRPr lang="cs-CZ" sz="1600" dirty="0">
            <a:latin typeface="Arial" pitchFamily="34" charset="0"/>
            <a:cs typeface="Arial" pitchFamily="34" charset="0"/>
          </a:endParaRPr>
        </a:p>
      </dgm:t>
    </dgm:pt>
    <dgm:pt modelId="{B9713CBD-FFF7-475A-8641-1A03FE31C6AE}" type="parTrans" cxnId="{E5854103-DEFA-4E84-B783-504EC89C74BB}">
      <dgm:prSet/>
      <dgm:spPr/>
      <dgm:t>
        <a:bodyPr/>
        <a:lstStyle/>
        <a:p>
          <a:endParaRPr lang="cs-CZ"/>
        </a:p>
      </dgm:t>
    </dgm:pt>
    <dgm:pt modelId="{76370740-ABB4-49B7-AB64-DE4325130BAD}" type="sibTrans" cxnId="{E5854103-DEFA-4E84-B783-504EC89C74BB}">
      <dgm:prSet/>
      <dgm:spPr/>
      <dgm:t>
        <a:bodyPr/>
        <a:lstStyle/>
        <a:p>
          <a:endParaRPr lang="cs-CZ"/>
        </a:p>
      </dgm:t>
    </dgm:pt>
    <dgm:pt modelId="{FF29C20B-2CF5-411E-B23F-7FCB8F6B9E2F}">
      <dgm:prSet phldrT="[Text]" custT="1"/>
      <dgm:spPr/>
      <dgm:t>
        <a:bodyPr/>
        <a:lstStyle/>
        <a:p>
          <a:pPr algn="ctr"/>
          <a:r>
            <a:rPr lang="cs-CZ" sz="1500" smtClean="0">
              <a:latin typeface="Arial" pitchFamily="34" charset="0"/>
              <a:cs typeface="Arial" pitchFamily="34" charset="0"/>
            </a:rPr>
            <a:t>záškoláctví</a:t>
          </a:r>
          <a:endParaRPr lang="cs-CZ" sz="1500" dirty="0">
            <a:latin typeface="Arial" pitchFamily="34" charset="0"/>
            <a:cs typeface="Arial" pitchFamily="34" charset="0"/>
          </a:endParaRPr>
        </a:p>
      </dgm:t>
    </dgm:pt>
    <dgm:pt modelId="{B48AEB88-4A19-4073-95EC-C8FA4D7DEDD2}" type="parTrans" cxnId="{CB595CF8-95AA-43FB-9D05-842D2201FB0A}">
      <dgm:prSet/>
      <dgm:spPr/>
      <dgm:t>
        <a:bodyPr/>
        <a:lstStyle/>
        <a:p>
          <a:endParaRPr lang="cs-CZ"/>
        </a:p>
      </dgm:t>
    </dgm:pt>
    <dgm:pt modelId="{763F8609-A04A-4200-8991-8A2E7433D3D3}" type="sibTrans" cxnId="{CB595CF8-95AA-43FB-9D05-842D2201FB0A}">
      <dgm:prSet/>
      <dgm:spPr/>
      <dgm:t>
        <a:bodyPr/>
        <a:lstStyle/>
        <a:p>
          <a:endParaRPr lang="cs-CZ"/>
        </a:p>
      </dgm:t>
    </dgm:pt>
    <dgm:pt modelId="{21BEFC7C-2B86-41C9-B015-66796C4FBF4A}">
      <dgm:prSet phldrT="[Text]" custT="1"/>
      <dgm:spPr/>
      <dgm:t>
        <a:bodyPr/>
        <a:lstStyle/>
        <a:p>
          <a:r>
            <a:rPr lang="cs-CZ" sz="1600" smtClean="0">
              <a:latin typeface="Arial" pitchFamily="34" charset="0"/>
              <a:cs typeface="Arial" pitchFamily="34" charset="0"/>
            </a:rPr>
            <a:t>zdravotní problémy, špatný zrak</a:t>
          </a:r>
          <a:endParaRPr lang="cs-CZ" sz="1600" dirty="0">
            <a:latin typeface="Arial" pitchFamily="34" charset="0"/>
            <a:cs typeface="Arial" pitchFamily="34" charset="0"/>
          </a:endParaRPr>
        </a:p>
      </dgm:t>
    </dgm:pt>
    <dgm:pt modelId="{670A79CE-542C-4B06-A6B1-DF6ECC63884C}" type="parTrans" cxnId="{D55AF480-074F-40ED-972D-8B540C23912D}">
      <dgm:prSet/>
      <dgm:spPr/>
      <dgm:t>
        <a:bodyPr/>
        <a:lstStyle/>
        <a:p>
          <a:endParaRPr lang="cs-CZ"/>
        </a:p>
      </dgm:t>
    </dgm:pt>
    <dgm:pt modelId="{AD4B45E1-374F-49B1-A264-4849742836AB}" type="sibTrans" cxnId="{D55AF480-074F-40ED-972D-8B540C23912D}">
      <dgm:prSet/>
      <dgm:spPr/>
      <dgm:t>
        <a:bodyPr/>
        <a:lstStyle/>
        <a:p>
          <a:endParaRPr lang="cs-CZ"/>
        </a:p>
      </dgm:t>
    </dgm:pt>
    <dgm:pt modelId="{A8042862-35B5-49F7-8B43-77DC292DBAC6}" type="pres">
      <dgm:prSet presAssocID="{97EDD622-6641-4660-9A6A-596AB8DCD081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26FFB615-7624-45BB-89B0-59F640A4BA45}" type="pres">
      <dgm:prSet presAssocID="{B0FCCE3A-618B-4361-A3C9-A60257926BD0}" presName="centerShape" presStyleLbl="node0" presStyleIdx="0" presStyleCnt="1"/>
      <dgm:spPr/>
      <dgm:t>
        <a:bodyPr/>
        <a:lstStyle/>
        <a:p>
          <a:endParaRPr lang="cs-CZ"/>
        </a:p>
      </dgm:t>
    </dgm:pt>
    <dgm:pt modelId="{1BFA6BD1-1D94-45F2-9475-199E3367EB97}" type="pres">
      <dgm:prSet presAssocID="{6793D534-8E5D-4E2B-8B51-1508A6B9AA0B}" presName="Name9" presStyleLbl="parChTrans1D2" presStyleIdx="0" presStyleCnt="4"/>
      <dgm:spPr/>
      <dgm:t>
        <a:bodyPr/>
        <a:lstStyle/>
        <a:p>
          <a:endParaRPr lang="cs-CZ"/>
        </a:p>
      </dgm:t>
    </dgm:pt>
    <dgm:pt modelId="{9EBD90DD-A246-414C-BCA9-872F74C341AB}" type="pres">
      <dgm:prSet presAssocID="{6793D534-8E5D-4E2B-8B51-1508A6B9AA0B}" presName="connTx" presStyleLbl="parChTrans1D2" presStyleIdx="0" presStyleCnt="4"/>
      <dgm:spPr/>
      <dgm:t>
        <a:bodyPr/>
        <a:lstStyle/>
        <a:p>
          <a:endParaRPr lang="cs-CZ"/>
        </a:p>
      </dgm:t>
    </dgm:pt>
    <dgm:pt modelId="{0137A210-911A-49A7-8402-AAF01E0B60B1}" type="pres">
      <dgm:prSet presAssocID="{4299F328-BD40-41A5-9F1D-29999B2B6AF1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020A6CA8-9C36-4802-BEB3-219253332BDC}" type="pres">
      <dgm:prSet presAssocID="{B9713CBD-FFF7-475A-8641-1A03FE31C6AE}" presName="Name9" presStyleLbl="parChTrans1D2" presStyleIdx="1" presStyleCnt="4"/>
      <dgm:spPr/>
      <dgm:t>
        <a:bodyPr/>
        <a:lstStyle/>
        <a:p>
          <a:endParaRPr lang="cs-CZ"/>
        </a:p>
      </dgm:t>
    </dgm:pt>
    <dgm:pt modelId="{75D9B7D3-A47B-42C2-9099-35CBDE2648FC}" type="pres">
      <dgm:prSet presAssocID="{B9713CBD-FFF7-475A-8641-1A03FE31C6AE}" presName="connTx" presStyleLbl="parChTrans1D2" presStyleIdx="1" presStyleCnt="4"/>
      <dgm:spPr/>
      <dgm:t>
        <a:bodyPr/>
        <a:lstStyle/>
        <a:p>
          <a:endParaRPr lang="cs-CZ"/>
        </a:p>
      </dgm:t>
    </dgm:pt>
    <dgm:pt modelId="{4DC7EDDB-7F32-4E01-BF6C-E6792A529C13}" type="pres">
      <dgm:prSet presAssocID="{DDEFA2EB-785C-41D2-898F-D3CD78770E51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21834B24-3407-4398-9100-99C622E18A0A}" type="pres">
      <dgm:prSet presAssocID="{B48AEB88-4A19-4073-95EC-C8FA4D7DEDD2}" presName="Name9" presStyleLbl="parChTrans1D2" presStyleIdx="2" presStyleCnt="4"/>
      <dgm:spPr/>
      <dgm:t>
        <a:bodyPr/>
        <a:lstStyle/>
        <a:p>
          <a:endParaRPr lang="cs-CZ"/>
        </a:p>
      </dgm:t>
    </dgm:pt>
    <dgm:pt modelId="{68E15ED2-425C-45C2-BD13-B3E67757F9CC}" type="pres">
      <dgm:prSet presAssocID="{B48AEB88-4A19-4073-95EC-C8FA4D7DEDD2}" presName="connTx" presStyleLbl="parChTrans1D2" presStyleIdx="2" presStyleCnt="4"/>
      <dgm:spPr/>
      <dgm:t>
        <a:bodyPr/>
        <a:lstStyle/>
        <a:p>
          <a:endParaRPr lang="cs-CZ"/>
        </a:p>
      </dgm:t>
    </dgm:pt>
    <dgm:pt modelId="{0F6E3378-4E07-4B67-8B80-AB86ABFE4EF6}" type="pres">
      <dgm:prSet presAssocID="{FF29C20B-2CF5-411E-B23F-7FCB8F6B9E2F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76B879F3-DD88-439A-BA95-443063B21012}" type="pres">
      <dgm:prSet presAssocID="{670A79CE-542C-4B06-A6B1-DF6ECC63884C}" presName="Name9" presStyleLbl="parChTrans1D2" presStyleIdx="3" presStyleCnt="4"/>
      <dgm:spPr/>
      <dgm:t>
        <a:bodyPr/>
        <a:lstStyle/>
        <a:p>
          <a:endParaRPr lang="cs-CZ"/>
        </a:p>
      </dgm:t>
    </dgm:pt>
    <dgm:pt modelId="{103AF2F4-04A9-479E-8386-947C55ED619A}" type="pres">
      <dgm:prSet presAssocID="{670A79CE-542C-4B06-A6B1-DF6ECC63884C}" presName="connTx" presStyleLbl="parChTrans1D2" presStyleIdx="3" presStyleCnt="4"/>
      <dgm:spPr/>
      <dgm:t>
        <a:bodyPr/>
        <a:lstStyle/>
        <a:p>
          <a:endParaRPr lang="cs-CZ"/>
        </a:p>
      </dgm:t>
    </dgm:pt>
    <dgm:pt modelId="{27A9F4E2-59E8-497D-87DA-15B55FE7AFD2}" type="pres">
      <dgm:prSet presAssocID="{21BEFC7C-2B86-41C9-B015-66796C4FBF4A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F4ACA838-B8BA-4874-A7AE-B19B240B836E}" type="presOf" srcId="{B0FCCE3A-618B-4361-A3C9-A60257926BD0}" destId="{26FFB615-7624-45BB-89B0-59F640A4BA45}" srcOrd="0" destOrd="0" presId="urn:microsoft.com/office/officeart/2005/8/layout/radial1"/>
    <dgm:cxn modelId="{BFA137E3-3F21-4DDE-A18C-FF8249D0AF6D}" type="presOf" srcId="{4299F328-BD40-41A5-9F1D-29999B2B6AF1}" destId="{0137A210-911A-49A7-8402-AAF01E0B60B1}" srcOrd="0" destOrd="0" presId="urn:microsoft.com/office/officeart/2005/8/layout/radial1"/>
    <dgm:cxn modelId="{18BC0F1A-1253-41DF-A51D-165A11CE06CF}" type="presOf" srcId="{B9713CBD-FFF7-475A-8641-1A03FE31C6AE}" destId="{75D9B7D3-A47B-42C2-9099-35CBDE2648FC}" srcOrd="1" destOrd="0" presId="urn:microsoft.com/office/officeart/2005/8/layout/radial1"/>
    <dgm:cxn modelId="{A6EB097E-086E-4E4E-9AE7-E16960C44859}" type="presOf" srcId="{97EDD622-6641-4660-9A6A-596AB8DCD081}" destId="{A8042862-35B5-49F7-8B43-77DC292DBAC6}" srcOrd="0" destOrd="0" presId="urn:microsoft.com/office/officeart/2005/8/layout/radial1"/>
    <dgm:cxn modelId="{53F23026-6EA1-489D-99B6-FEA2A32F2D76}" type="presOf" srcId="{670A79CE-542C-4B06-A6B1-DF6ECC63884C}" destId="{76B879F3-DD88-439A-BA95-443063B21012}" srcOrd="0" destOrd="0" presId="urn:microsoft.com/office/officeart/2005/8/layout/radial1"/>
    <dgm:cxn modelId="{D55AF480-074F-40ED-972D-8B540C23912D}" srcId="{B0FCCE3A-618B-4361-A3C9-A60257926BD0}" destId="{21BEFC7C-2B86-41C9-B015-66796C4FBF4A}" srcOrd="3" destOrd="0" parTransId="{670A79CE-542C-4B06-A6B1-DF6ECC63884C}" sibTransId="{AD4B45E1-374F-49B1-A264-4849742836AB}"/>
    <dgm:cxn modelId="{E5E6C4FC-A74F-48FB-A668-941F9D989F99}" type="presOf" srcId="{21BEFC7C-2B86-41C9-B015-66796C4FBF4A}" destId="{27A9F4E2-59E8-497D-87DA-15B55FE7AFD2}" srcOrd="0" destOrd="0" presId="urn:microsoft.com/office/officeart/2005/8/layout/radial1"/>
    <dgm:cxn modelId="{4513EB9C-A09D-4764-84B8-DC7F3CF3EF99}" type="presOf" srcId="{670A79CE-542C-4B06-A6B1-DF6ECC63884C}" destId="{103AF2F4-04A9-479E-8386-947C55ED619A}" srcOrd="1" destOrd="0" presId="urn:microsoft.com/office/officeart/2005/8/layout/radial1"/>
    <dgm:cxn modelId="{D59B3DB5-304A-4E35-A708-B4E66C84C32A}" srcId="{B0FCCE3A-618B-4361-A3C9-A60257926BD0}" destId="{4299F328-BD40-41A5-9F1D-29999B2B6AF1}" srcOrd="0" destOrd="0" parTransId="{6793D534-8E5D-4E2B-8B51-1508A6B9AA0B}" sibTransId="{F76B232E-5531-45E0-B682-3471210971A1}"/>
    <dgm:cxn modelId="{02D270AC-1BE6-4041-A29B-B3057660BC81}" type="presOf" srcId="{6793D534-8E5D-4E2B-8B51-1508A6B9AA0B}" destId="{1BFA6BD1-1D94-45F2-9475-199E3367EB97}" srcOrd="0" destOrd="0" presId="urn:microsoft.com/office/officeart/2005/8/layout/radial1"/>
    <dgm:cxn modelId="{E5854103-DEFA-4E84-B783-504EC89C74BB}" srcId="{B0FCCE3A-618B-4361-A3C9-A60257926BD0}" destId="{DDEFA2EB-785C-41D2-898F-D3CD78770E51}" srcOrd="1" destOrd="0" parTransId="{B9713CBD-FFF7-475A-8641-1A03FE31C6AE}" sibTransId="{76370740-ABB4-49B7-AB64-DE4325130BAD}"/>
    <dgm:cxn modelId="{CEEDEFCD-34E7-459B-8CBC-9A8FEB2D07D2}" type="presOf" srcId="{FF29C20B-2CF5-411E-B23F-7FCB8F6B9E2F}" destId="{0F6E3378-4E07-4B67-8B80-AB86ABFE4EF6}" srcOrd="0" destOrd="0" presId="urn:microsoft.com/office/officeart/2005/8/layout/radial1"/>
    <dgm:cxn modelId="{1E26F89F-09F1-413D-AC7D-5E77A85A6FC4}" type="presOf" srcId="{6793D534-8E5D-4E2B-8B51-1508A6B9AA0B}" destId="{9EBD90DD-A246-414C-BCA9-872F74C341AB}" srcOrd="1" destOrd="0" presId="urn:microsoft.com/office/officeart/2005/8/layout/radial1"/>
    <dgm:cxn modelId="{CB595CF8-95AA-43FB-9D05-842D2201FB0A}" srcId="{B0FCCE3A-618B-4361-A3C9-A60257926BD0}" destId="{FF29C20B-2CF5-411E-B23F-7FCB8F6B9E2F}" srcOrd="2" destOrd="0" parTransId="{B48AEB88-4A19-4073-95EC-C8FA4D7DEDD2}" sibTransId="{763F8609-A04A-4200-8991-8A2E7433D3D3}"/>
    <dgm:cxn modelId="{A1F18853-7EFD-467D-B916-B27E060D6ADB}" type="presOf" srcId="{B9713CBD-FFF7-475A-8641-1A03FE31C6AE}" destId="{020A6CA8-9C36-4802-BEB3-219253332BDC}" srcOrd="0" destOrd="0" presId="urn:microsoft.com/office/officeart/2005/8/layout/radial1"/>
    <dgm:cxn modelId="{3B9F3C10-BAE2-4BA1-A414-46B8F66058B1}" type="presOf" srcId="{DDEFA2EB-785C-41D2-898F-D3CD78770E51}" destId="{4DC7EDDB-7F32-4E01-BF6C-E6792A529C13}" srcOrd="0" destOrd="0" presId="urn:microsoft.com/office/officeart/2005/8/layout/radial1"/>
    <dgm:cxn modelId="{F2C57A59-2BCC-4919-94F7-FED53D0A5F56}" type="presOf" srcId="{B48AEB88-4A19-4073-95EC-C8FA4D7DEDD2}" destId="{21834B24-3407-4398-9100-99C622E18A0A}" srcOrd="0" destOrd="0" presId="urn:microsoft.com/office/officeart/2005/8/layout/radial1"/>
    <dgm:cxn modelId="{016F3A43-A7A9-443E-81C4-7E5C126A1B8E}" srcId="{97EDD622-6641-4660-9A6A-596AB8DCD081}" destId="{B0FCCE3A-618B-4361-A3C9-A60257926BD0}" srcOrd="0" destOrd="0" parTransId="{A22E8011-092C-4F5A-B1D9-DBDB2138F17E}" sibTransId="{65FD175D-5C78-4CF0-9FA4-CD7C2E74C025}"/>
    <dgm:cxn modelId="{750E24B2-3CB8-4379-974A-81ACED317BED}" type="presOf" srcId="{B48AEB88-4A19-4073-95EC-C8FA4D7DEDD2}" destId="{68E15ED2-425C-45C2-BD13-B3E67757F9CC}" srcOrd="1" destOrd="0" presId="urn:microsoft.com/office/officeart/2005/8/layout/radial1"/>
    <dgm:cxn modelId="{D3084EB3-BCE5-401A-89FB-EF33C81D733C}" type="presParOf" srcId="{A8042862-35B5-49F7-8B43-77DC292DBAC6}" destId="{26FFB615-7624-45BB-89B0-59F640A4BA45}" srcOrd="0" destOrd="0" presId="urn:microsoft.com/office/officeart/2005/8/layout/radial1"/>
    <dgm:cxn modelId="{37A926CA-9798-40E9-8E31-577CA03E5F6D}" type="presParOf" srcId="{A8042862-35B5-49F7-8B43-77DC292DBAC6}" destId="{1BFA6BD1-1D94-45F2-9475-199E3367EB97}" srcOrd="1" destOrd="0" presId="urn:microsoft.com/office/officeart/2005/8/layout/radial1"/>
    <dgm:cxn modelId="{234E16E4-5B91-44B0-8CCA-2A9B3FF72DDF}" type="presParOf" srcId="{1BFA6BD1-1D94-45F2-9475-199E3367EB97}" destId="{9EBD90DD-A246-414C-BCA9-872F74C341AB}" srcOrd="0" destOrd="0" presId="urn:microsoft.com/office/officeart/2005/8/layout/radial1"/>
    <dgm:cxn modelId="{60140FDE-3F67-4199-8111-30AE3BB50A9E}" type="presParOf" srcId="{A8042862-35B5-49F7-8B43-77DC292DBAC6}" destId="{0137A210-911A-49A7-8402-AAF01E0B60B1}" srcOrd="2" destOrd="0" presId="urn:microsoft.com/office/officeart/2005/8/layout/radial1"/>
    <dgm:cxn modelId="{0F972430-F207-4675-875D-73BB1A30554A}" type="presParOf" srcId="{A8042862-35B5-49F7-8B43-77DC292DBAC6}" destId="{020A6CA8-9C36-4802-BEB3-219253332BDC}" srcOrd="3" destOrd="0" presId="urn:microsoft.com/office/officeart/2005/8/layout/radial1"/>
    <dgm:cxn modelId="{E8E9D582-5FD4-453C-ADA7-3D7754398C8F}" type="presParOf" srcId="{020A6CA8-9C36-4802-BEB3-219253332BDC}" destId="{75D9B7D3-A47B-42C2-9099-35CBDE2648FC}" srcOrd="0" destOrd="0" presId="urn:microsoft.com/office/officeart/2005/8/layout/radial1"/>
    <dgm:cxn modelId="{E8AC9B87-2D0B-4E99-B7E7-0DDA364B9B2D}" type="presParOf" srcId="{A8042862-35B5-49F7-8B43-77DC292DBAC6}" destId="{4DC7EDDB-7F32-4E01-BF6C-E6792A529C13}" srcOrd="4" destOrd="0" presId="urn:microsoft.com/office/officeart/2005/8/layout/radial1"/>
    <dgm:cxn modelId="{E000D497-60F0-44B8-92AE-73891F3DE678}" type="presParOf" srcId="{A8042862-35B5-49F7-8B43-77DC292DBAC6}" destId="{21834B24-3407-4398-9100-99C622E18A0A}" srcOrd="5" destOrd="0" presId="urn:microsoft.com/office/officeart/2005/8/layout/radial1"/>
    <dgm:cxn modelId="{008E72FE-1417-46E5-9339-50F9FFB6FADE}" type="presParOf" srcId="{21834B24-3407-4398-9100-99C622E18A0A}" destId="{68E15ED2-425C-45C2-BD13-B3E67757F9CC}" srcOrd="0" destOrd="0" presId="urn:microsoft.com/office/officeart/2005/8/layout/radial1"/>
    <dgm:cxn modelId="{C5717E4F-59E4-477C-B09A-FE31185E7D5E}" type="presParOf" srcId="{A8042862-35B5-49F7-8B43-77DC292DBAC6}" destId="{0F6E3378-4E07-4B67-8B80-AB86ABFE4EF6}" srcOrd="6" destOrd="0" presId="urn:microsoft.com/office/officeart/2005/8/layout/radial1"/>
    <dgm:cxn modelId="{0033D790-C81A-45E3-A44A-A2A951C7EE36}" type="presParOf" srcId="{A8042862-35B5-49F7-8B43-77DC292DBAC6}" destId="{76B879F3-DD88-439A-BA95-443063B21012}" srcOrd="7" destOrd="0" presId="urn:microsoft.com/office/officeart/2005/8/layout/radial1"/>
    <dgm:cxn modelId="{6AEF1315-97D8-4AAC-A07D-A420F9D8C827}" type="presParOf" srcId="{76B879F3-DD88-439A-BA95-443063B21012}" destId="{103AF2F4-04A9-479E-8386-947C55ED619A}" srcOrd="0" destOrd="0" presId="urn:microsoft.com/office/officeart/2005/8/layout/radial1"/>
    <dgm:cxn modelId="{E8B43AFA-5CCE-44F3-AD4F-91E3FF38083E}" type="presParOf" srcId="{A8042862-35B5-49F7-8B43-77DC292DBAC6}" destId="{27A9F4E2-59E8-497D-87DA-15B55FE7AFD2}" srcOrd="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6FFB615-7624-45BB-89B0-59F640A4BA45}">
      <dsp:nvSpPr>
        <dsp:cNvPr id="0" name=""/>
        <dsp:cNvSpPr/>
      </dsp:nvSpPr>
      <dsp:spPr>
        <a:xfrm>
          <a:off x="2837799" y="1815995"/>
          <a:ext cx="1381185" cy="138118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p3d extrusionH="50600" prstMaterial="plastic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kern="1200" smtClean="0">
              <a:latin typeface="Arial" pitchFamily="34" charset="0"/>
              <a:cs typeface="Arial" pitchFamily="34" charset="0"/>
            </a:rPr>
            <a:t>závislost na internetu</a:t>
          </a:r>
          <a:endParaRPr lang="cs-CZ" sz="1800" kern="1200" dirty="0">
            <a:latin typeface="Arial" pitchFamily="34" charset="0"/>
            <a:cs typeface="Arial" pitchFamily="34" charset="0"/>
          </a:endParaRPr>
        </a:p>
      </dsp:txBody>
      <dsp:txXfrm>
        <a:off x="2837799" y="1815995"/>
        <a:ext cx="1381185" cy="1381185"/>
      </dsp:txXfrm>
    </dsp:sp>
    <dsp:sp modelId="{1BFA6BD1-1D94-45F2-9475-199E3367EB97}">
      <dsp:nvSpPr>
        <dsp:cNvPr id="0" name=""/>
        <dsp:cNvSpPr/>
      </dsp:nvSpPr>
      <dsp:spPr>
        <a:xfrm rot="16200000">
          <a:off x="3320267" y="1590255"/>
          <a:ext cx="416248" cy="35230"/>
        </a:xfrm>
        <a:custGeom>
          <a:avLst/>
          <a:gdLst/>
          <a:ahLst/>
          <a:cxnLst/>
          <a:rect l="0" t="0" r="0" b="0"/>
          <a:pathLst>
            <a:path>
              <a:moveTo>
                <a:pt x="0" y="17615"/>
              </a:moveTo>
              <a:lnTo>
                <a:pt x="416248" y="17615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500" kern="1200"/>
        </a:p>
      </dsp:txBody>
      <dsp:txXfrm rot="16200000">
        <a:off x="3517985" y="1597464"/>
        <a:ext cx="20812" cy="20812"/>
      </dsp:txXfrm>
    </dsp:sp>
    <dsp:sp modelId="{0137A210-911A-49A7-8402-AAF01E0B60B1}">
      <dsp:nvSpPr>
        <dsp:cNvPr id="0" name=""/>
        <dsp:cNvSpPr/>
      </dsp:nvSpPr>
      <dsp:spPr>
        <a:xfrm>
          <a:off x="2837799" y="18561"/>
          <a:ext cx="1381185" cy="1381185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2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600" kern="1200" smtClean="0">
              <a:latin typeface="Arial" pitchFamily="34" charset="0"/>
              <a:cs typeface="Arial" pitchFamily="34" charset="0"/>
            </a:rPr>
            <a:t>problémy    s rodiči i kamarády</a:t>
          </a:r>
          <a:endParaRPr lang="cs-CZ" sz="1600" kern="1200" dirty="0">
            <a:latin typeface="Arial" pitchFamily="34" charset="0"/>
            <a:cs typeface="Arial" pitchFamily="34" charset="0"/>
          </a:endParaRPr>
        </a:p>
      </dsp:txBody>
      <dsp:txXfrm>
        <a:off x="2837799" y="18561"/>
        <a:ext cx="1381185" cy="1381185"/>
      </dsp:txXfrm>
    </dsp:sp>
    <dsp:sp modelId="{020A6CA8-9C36-4802-BEB3-219253332BDC}">
      <dsp:nvSpPr>
        <dsp:cNvPr id="0" name=""/>
        <dsp:cNvSpPr/>
      </dsp:nvSpPr>
      <dsp:spPr>
        <a:xfrm>
          <a:off x="4218984" y="2488972"/>
          <a:ext cx="416248" cy="35230"/>
        </a:xfrm>
        <a:custGeom>
          <a:avLst/>
          <a:gdLst/>
          <a:ahLst/>
          <a:cxnLst/>
          <a:rect l="0" t="0" r="0" b="0"/>
          <a:pathLst>
            <a:path>
              <a:moveTo>
                <a:pt x="0" y="17615"/>
              </a:moveTo>
              <a:lnTo>
                <a:pt x="416248" y="17615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500" kern="1200"/>
        </a:p>
      </dsp:txBody>
      <dsp:txXfrm>
        <a:off x="4416702" y="2496181"/>
        <a:ext cx="20812" cy="20812"/>
      </dsp:txXfrm>
    </dsp:sp>
    <dsp:sp modelId="{4DC7EDDB-7F32-4E01-BF6C-E6792A529C13}">
      <dsp:nvSpPr>
        <dsp:cNvPr id="0" name=""/>
        <dsp:cNvSpPr/>
      </dsp:nvSpPr>
      <dsp:spPr>
        <a:xfrm>
          <a:off x="4635232" y="1815995"/>
          <a:ext cx="1381185" cy="1381185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3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500" kern="1200" smtClean="0">
              <a:latin typeface="Arial" pitchFamily="34" charset="0"/>
              <a:cs typeface="Arial" pitchFamily="34" charset="0"/>
            </a:rPr>
            <a:t>vyrušování</a:t>
          </a:r>
          <a:r>
            <a:rPr lang="cs-CZ" sz="1600" kern="1200" smtClean="0">
              <a:latin typeface="Arial" pitchFamily="34" charset="0"/>
              <a:cs typeface="Arial" pitchFamily="34" charset="0"/>
            </a:rPr>
            <a:t>špatný prospěch, nesoustře-děnost</a:t>
          </a:r>
          <a:endParaRPr lang="cs-CZ" sz="1600" kern="1200" dirty="0">
            <a:latin typeface="Arial" pitchFamily="34" charset="0"/>
            <a:cs typeface="Arial" pitchFamily="34" charset="0"/>
          </a:endParaRPr>
        </a:p>
      </dsp:txBody>
      <dsp:txXfrm>
        <a:off x="4635232" y="1815995"/>
        <a:ext cx="1381185" cy="1381185"/>
      </dsp:txXfrm>
    </dsp:sp>
    <dsp:sp modelId="{21834B24-3407-4398-9100-99C622E18A0A}">
      <dsp:nvSpPr>
        <dsp:cNvPr id="0" name=""/>
        <dsp:cNvSpPr/>
      </dsp:nvSpPr>
      <dsp:spPr>
        <a:xfrm rot="5400000">
          <a:off x="3320267" y="3387689"/>
          <a:ext cx="416248" cy="35230"/>
        </a:xfrm>
        <a:custGeom>
          <a:avLst/>
          <a:gdLst/>
          <a:ahLst/>
          <a:cxnLst/>
          <a:rect l="0" t="0" r="0" b="0"/>
          <a:pathLst>
            <a:path>
              <a:moveTo>
                <a:pt x="0" y="17615"/>
              </a:moveTo>
              <a:lnTo>
                <a:pt x="416248" y="17615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500" kern="1200"/>
        </a:p>
      </dsp:txBody>
      <dsp:txXfrm rot="5400000">
        <a:off x="3517985" y="3394898"/>
        <a:ext cx="20812" cy="20812"/>
      </dsp:txXfrm>
    </dsp:sp>
    <dsp:sp modelId="{0F6E3378-4E07-4B67-8B80-AB86ABFE4EF6}">
      <dsp:nvSpPr>
        <dsp:cNvPr id="0" name=""/>
        <dsp:cNvSpPr/>
      </dsp:nvSpPr>
      <dsp:spPr>
        <a:xfrm>
          <a:off x="2837799" y="3613428"/>
          <a:ext cx="1381185" cy="1381185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4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500" kern="1200" smtClean="0">
              <a:latin typeface="Arial" pitchFamily="34" charset="0"/>
              <a:cs typeface="Arial" pitchFamily="34" charset="0"/>
            </a:rPr>
            <a:t>záškoláctví</a:t>
          </a:r>
          <a:endParaRPr lang="cs-CZ" sz="1500" kern="1200" dirty="0">
            <a:latin typeface="Arial" pitchFamily="34" charset="0"/>
            <a:cs typeface="Arial" pitchFamily="34" charset="0"/>
          </a:endParaRPr>
        </a:p>
      </dsp:txBody>
      <dsp:txXfrm>
        <a:off x="2837799" y="3613428"/>
        <a:ext cx="1381185" cy="1381185"/>
      </dsp:txXfrm>
    </dsp:sp>
    <dsp:sp modelId="{76B879F3-DD88-439A-BA95-443063B21012}">
      <dsp:nvSpPr>
        <dsp:cNvPr id="0" name=""/>
        <dsp:cNvSpPr/>
      </dsp:nvSpPr>
      <dsp:spPr>
        <a:xfrm rot="10800000">
          <a:off x="2421551" y="2488972"/>
          <a:ext cx="416248" cy="35230"/>
        </a:xfrm>
        <a:custGeom>
          <a:avLst/>
          <a:gdLst/>
          <a:ahLst/>
          <a:cxnLst/>
          <a:rect l="0" t="0" r="0" b="0"/>
          <a:pathLst>
            <a:path>
              <a:moveTo>
                <a:pt x="0" y="17615"/>
              </a:moveTo>
              <a:lnTo>
                <a:pt x="416248" y="17615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500" kern="1200"/>
        </a:p>
      </dsp:txBody>
      <dsp:txXfrm rot="10800000">
        <a:off x="2619268" y="2496181"/>
        <a:ext cx="20812" cy="20812"/>
      </dsp:txXfrm>
    </dsp:sp>
    <dsp:sp modelId="{27A9F4E2-59E8-497D-87DA-15B55FE7AFD2}">
      <dsp:nvSpPr>
        <dsp:cNvPr id="0" name=""/>
        <dsp:cNvSpPr/>
      </dsp:nvSpPr>
      <dsp:spPr>
        <a:xfrm>
          <a:off x="1040365" y="1815995"/>
          <a:ext cx="1381185" cy="1381185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5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600" kern="1200" smtClean="0">
              <a:latin typeface="Arial" pitchFamily="34" charset="0"/>
              <a:cs typeface="Arial" pitchFamily="34" charset="0"/>
            </a:rPr>
            <a:t>zdravotní problémy, špatný zrak</a:t>
          </a:r>
          <a:endParaRPr lang="cs-CZ" sz="1600" kern="1200" dirty="0">
            <a:latin typeface="Arial" pitchFamily="34" charset="0"/>
            <a:cs typeface="Arial" pitchFamily="34" charset="0"/>
          </a:endParaRPr>
        </a:p>
      </dsp:txBody>
      <dsp:txXfrm>
        <a:off x="1040365" y="1815995"/>
        <a:ext cx="1381185" cy="138118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1C3E04-BDF9-4EFE-A0B6-F6480DA8B6D3}" type="datetimeFigureOut">
              <a:rPr lang="cs-CZ" smtClean="0"/>
              <a:pPr/>
              <a:t>20.6.2013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C34266-781A-42AA-BE27-B21D7AAA476B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klipart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C34266-781A-42AA-BE27-B21D7AAA476B}" type="slidenum">
              <a:rPr lang="cs-CZ" smtClean="0"/>
              <a:pPr/>
              <a:t>5</a:t>
            </a:fld>
            <a:endParaRPr lang="cs-CZ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Klipart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C34266-781A-42AA-BE27-B21D7AAA476B}" type="slidenum">
              <a:rPr lang="cs-CZ" smtClean="0"/>
              <a:pPr/>
              <a:t>17</a:t>
            </a:fld>
            <a:endParaRPr 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err="1" smtClean="0"/>
              <a:t>Wikipedie</a:t>
            </a:r>
            <a:r>
              <a:rPr lang="cs-CZ" dirty="0" smtClean="0"/>
              <a:t>: Otevřená encyklopedie: Internet [online]. c2012 [citováno 20. 08. 2012]. Dostupný z WWW: &lt;http://cs.wikipedia.org/w/index.php?title=Internet&amp;oldid=9019091&gt;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C34266-781A-42AA-BE27-B21D7AAA476B}" type="slidenum">
              <a:rPr lang="cs-CZ" smtClean="0"/>
              <a:pPr/>
              <a:t>6</a:t>
            </a:fld>
            <a:endParaRPr 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Grafické znázornění části Internetu [online]. 2012 [cit. 2012-08-20]. Dostupné z: http://upload.wikimedia.org/wikipedia/commons/thumb/d/d2/Internet_map_1024.jpg/220px-Internet_map_1024.jpg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C34266-781A-42AA-BE27-B21D7AAA476B}" type="slidenum">
              <a:rPr lang="cs-CZ" smtClean="0"/>
              <a:pPr/>
              <a:t>7</a:t>
            </a:fld>
            <a:endParaRPr lang="cs-CZ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&lt;i&gt;Jak funguje internet&lt;/i&gt; [online]. 2012 [cit. 2012-08-20]. Dostupné z: http://www.stream.cz/uservideo/128119-jak-funguje-internet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C34266-781A-42AA-BE27-B21D7AAA476B}" type="slidenum">
              <a:rPr lang="cs-CZ" smtClean="0"/>
              <a:pPr/>
              <a:t>8</a:t>
            </a:fld>
            <a:endParaRPr lang="cs-CZ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Symboly, kliparty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C34266-781A-42AA-BE27-B21D7AAA476B}" type="slidenum">
              <a:rPr lang="cs-CZ" smtClean="0"/>
              <a:pPr/>
              <a:t>9</a:t>
            </a:fld>
            <a:endParaRPr lang="cs-CZ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err="1" smtClean="0"/>
              <a:t>Wikipedie</a:t>
            </a:r>
            <a:r>
              <a:rPr lang="cs-CZ" dirty="0" smtClean="0"/>
              <a:t>: Otevřená encyklopedie: Webový prohlížeč [online]. c2012 [citováno 21. 08. 2012]. Dostupný z WWW: &lt;http://cs.wikipedia.org/w/index.php?title=Webov%C3%BD_prohl%C3%AD%C5%BEe%C4%8D&amp;oldid=9050297&gt;</a:t>
            </a:r>
          </a:p>
          <a:p>
            <a:r>
              <a:rPr lang="cs-CZ" dirty="0" err="1" smtClean="0"/>
              <a:t>Mozilla</a:t>
            </a:r>
            <a:r>
              <a:rPr lang="cs-CZ" dirty="0" smtClean="0"/>
              <a:t> </a:t>
            </a:r>
            <a:r>
              <a:rPr lang="cs-CZ" dirty="0" err="1" smtClean="0"/>
              <a:t>Firefox.jpg</a:t>
            </a:r>
            <a:r>
              <a:rPr lang="cs-CZ" dirty="0" smtClean="0"/>
              <a:t> [online]. 2012 [cit. 2012-08-21]. Dostupné z: http://upload.wikimedia.org/wikipedia/commons/6/66/Mozilla_Firefox.jpg</a:t>
            </a:r>
          </a:p>
          <a:p>
            <a:r>
              <a:rPr lang="cs-CZ" dirty="0" err="1" smtClean="0"/>
              <a:t>Google</a:t>
            </a:r>
            <a:r>
              <a:rPr lang="cs-CZ" dirty="0" smtClean="0"/>
              <a:t> Chrome-logo.</a:t>
            </a:r>
            <a:r>
              <a:rPr lang="cs-CZ" dirty="0" err="1" smtClean="0"/>
              <a:t>png</a:t>
            </a:r>
            <a:r>
              <a:rPr lang="cs-CZ" dirty="0" smtClean="0"/>
              <a:t> [online]. 2011 [cit. 2012-08-21]. Dostupné z: http://commons.wikimedia.org/wiki/File:Google_chrome-logo.png</a:t>
            </a:r>
          </a:p>
          <a:p>
            <a:r>
              <a:rPr lang="cs-CZ" dirty="0" smtClean="0"/>
              <a:t>Internet Explorer logo [online]. 2012 [cit. 2012-08-21]. Dostupné z: http://www.</a:t>
            </a:r>
            <a:r>
              <a:rPr lang="cs-CZ" dirty="0" err="1" smtClean="0"/>
              <a:t>microsoft.com</a:t>
            </a:r>
            <a:r>
              <a:rPr lang="cs-CZ" dirty="0" smtClean="0"/>
              <a:t>/</a:t>
            </a:r>
            <a:r>
              <a:rPr lang="cs-CZ" dirty="0" err="1" smtClean="0"/>
              <a:t>About</a:t>
            </a:r>
            <a:r>
              <a:rPr lang="cs-CZ" dirty="0" smtClean="0"/>
              <a:t>/</a:t>
            </a:r>
            <a:r>
              <a:rPr lang="cs-CZ" dirty="0" err="1" smtClean="0"/>
              <a:t>Legal</a:t>
            </a:r>
            <a:r>
              <a:rPr lang="cs-CZ" dirty="0" smtClean="0"/>
              <a:t>/EN/US/</a:t>
            </a:r>
            <a:r>
              <a:rPr lang="cs-CZ" dirty="0" err="1" smtClean="0"/>
              <a:t>IntellectualProperty</a:t>
            </a:r>
            <a:r>
              <a:rPr lang="cs-CZ" dirty="0" smtClean="0"/>
              <a:t>/</a:t>
            </a:r>
            <a:r>
              <a:rPr lang="cs-CZ" dirty="0" err="1" smtClean="0"/>
              <a:t>Trademarks</a:t>
            </a:r>
            <a:r>
              <a:rPr lang="cs-CZ" dirty="0" smtClean="0"/>
              <a:t>/EN-</a:t>
            </a:r>
            <a:r>
              <a:rPr lang="cs-CZ" dirty="0" err="1" smtClean="0"/>
              <a:t>US.aspx</a:t>
            </a:r>
            <a:r>
              <a:rPr lang="cs-CZ" dirty="0" smtClean="0"/>
              <a:t>#top</a:t>
            </a:r>
          </a:p>
          <a:p>
            <a:r>
              <a:rPr lang="cs-CZ" dirty="0" smtClean="0"/>
              <a:t>Safari ikona [online]. 2012 [cit. 2012-08-21]. Dostupné z: http://aux.iconpedia.net/uploads/1799254423598315604.png</a:t>
            </a:r>
          </a:p>
          <a:p>
            <a:r>
              <a:rPr lang="cs-CZ" dirty="0" smtClean="0"/>
              <a:t>Opera ikona [online]. 2012 [cit. 2012-08-21]. Dostupné z: http://www.opera.</a:t>
            </a:r>
            <a:r>
              <a:rPr lang="cs-CZ" dirty="0" err="1" smtClean="0"/>
              <a:t>com</a:t>
            </a:r>
            <a:r>
              <a:rPr lang="cs-CZ" dirty="0" smtClean="0"/>
              <a:t>/</a:t>
            </a:r>
            <a:r>
              <a:rPr lang="cs-CZ" dirty="0" err="1" smtClean="0"/>
              <a:t>press</a:t>
            </a:r>
            <a:r>
              <a:rPr lang="cs-CZ" dirty="0" smtClean="0"/>
              <a:t>/</a:t>
            </a:r>
            <a:r>
              <a:rPr lang="cs-CZ" dirty="0" err="1" smtClean="0"/>
              <a:t>resources</a:t>
            </a:r>
            <a:r>
              <a:rPr lang="cs-CZ" dirty="0" smtClean="0"/>
              <a:t>/</a:t>
            </a:r>
          </a:p>
          <a:p>
            <a:endParaRPr lang="cs-CZ" dirty="0" smtClean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C34266-781A-42AA-BE27-B21D7AAA476B}" type="slidenum">
              <a:rPr lang="cs-CZ" smtClean="0"/>
              <a:pPr/>
              <a:t>10</a:t>
            </a:fld>
            <a:endParaRPr lang="cs-CZ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err="1" smtClean="0"/>
              <a:t>Wikipedie</a:t>
            </a:r>
            <a:r>
              <a:rPr lang="cs-CZ" dirty="0" smtClean="0"/>
              <a:t>: Otevřená encyklopedie: Internetová doména [online]. c2012 [citováno 23. 08. 2012]. Dostupný z WWW: &lt;http://cs.wikipedia.org/w/index.php?title=Internetov%C3%A1_dom%C3%A9na&amp;oldid=8927075&gt;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C34266-781A-42AA-BE27-B21D7AAA476B}" type="slidenum">
              <a:rPr lang="cs-CZ" smtClean="0"/>
              <a:pPr/>
              <a:t>13</a:t>
            </a:fld>
            <a:endParaRPr lang="cs-CZ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sz="1200" b="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Mapa Evropy</a:t>
            </a:r>
            <a:r>
              <a:rPr lang="cs-CZ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[online]. 2006 [cit. 2012-08-23]. Dostupné z: http://wikimediafoundation.org/wiki/File:Europa_Map.png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C34266-781A-42AA-BE27-B21D7AAA476B}" type="slidenum">
              <a:rPr lang="cs-CZ" smtClean="0"/>
              <a:pPr/>
              <a:t>15</a:t>
            </a:fld>
            <a:endParaRPr lang="cs-CZ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l-PL" sz="1200" b="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Ruka ikona</a:t>
            </a:r>
            <a:r>
              <a:rPr lang="pl-PL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[online]. 2012 [cit. 2012-08-23]. Dostupné z: http://www.iconspedia.com/icon/hand-point-090-icon-21218.html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C34266-781A-42AA-BE27-B21D7AAA476B}" type="slidenum">
              <a:rPr lang="cs-CZ" smtClean="0"/>
              <a:pPr/>
              <a:t>16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30" name="Zástupný symbol pro datum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20.6.2013</a:t>
            </a:fld>
            <a:endParaRPr lang="cs-CZ"/>
          </a:p>
        </p:txBody>
      </p: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7" name="Zástupný symbol pro číslo snímk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20.6.2013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20.6.2013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20.6.2013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20.6.2013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20.6.2013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20.6.2013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20.6.2013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20.6.2013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20.6.2013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s odříznutým a zakulaceným jedním rohem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ravoúhlý trojúhelník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20.6.2013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  <p:sp>
        <p:nvSpPr>
          <p:cNvPr id="10" name="Volný tvar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Volný tvar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lný tvar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Volný tvar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Zástupný symbol pro nadpis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0" name="Zástupný symbol pro text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8A2481B-5154-415F-B752-558547769AA3}" type="datetimeFigureOut">
              <a:rPr lang="cs-CZ" smtClean="0"/>
              <a:pPr/>
              <a:t>20.6.2013</a:t>
            </a:fld>
            <a:endParaRPr lang="cs-CZ"/>
          </a:p>
        </p:txBody>
      </p:sp>
      <p:sp>
        <p:nvSpPr>
          <p:cNvPr id="22" name="Zástupný symbol pro zápatí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  <p:grpSp>
        <p:nvGrpSpPr>
          <p:cNvPr id="2" name="Skupina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Volný tvar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Volný tvar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3.jpe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wmf"/><Relationship Id="rId3" Type="http://schemas.openxmlformats.org/officeDocument/2006/relationships/image" Target="../media/image3.jpeg"/><Relationship Id="rId7" Type="http://schemas.openxmlformats.org/officeDocument/2006/relationships/image" Target="../media/image26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11" Type="http://schemas.openxmlformats.org/officeDocument/2006/relationships/image" Target="../media/image30.wmf"/><Relationship Id="rId5" Type="http://schemas.openxmlformats.org/officeDocument/2006/relationships/image" Target="../media/image24.gif"/><Relationship Id="rId10" Type="http://schemas.openxmlformats.org/officeDocument/2006/relationships/image" Target="../media/image29.wmf"/><Relationship Id="rId4" Type="http://schemas.openxmlformats.org/officeDocument/2006/relationships/image" Target="../media/image23.png"/><Relationship Id="rId9" Type="http://schemas.openxmlformats.org/officeDocument/2006/relationships/image" Target="../media/image28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wmf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stream.cz/uservideo/128119-jak-funguje-internet" TargetMode="Externa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3.jpe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wmf"/><Relationship Id="rId5" Type="http://schemas.openxmlformats.org/officeDocument/2006/relationships/image" Target="../media/image9.wmf"/><Relationship Id="rId10" Type="http://schemas.openxmlformats.org/officeDocument/2006/relationships/image" Target="../media/image14.png"/><Relationship Id="rId4" Type="http://schemas.openxmlformats.org/officeDocument/2006/relationships/image" Target="../media/image8.wmf"/><Relationship Id="rId9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>
            <a:duotone>
              <a:prstClr val="black"/>
              <a:srgbClr val="D9C3A5">
                <a:tint val="50000"/>
                <a:satMod val="180000"/>
              </a:srgbClr>
            </a:duotone>
            <a:lum bright="-8000" contrast="-1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/>
          </p:cNvSpPr>
          <p:nvPr/>
        </p:nvSpPr>
        <p:spPr>
          <a:xfrm>
            <a:off x="467544" y="260648"/>
            <a:ext cx="8229600" cy="792088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rmAutofit lnSpcReduction="10000"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5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Internetový prohlížeč</a:t>
            </a:r>
            <a:endParaRPr kumimoji="0" lang="cs-CZ" sz="56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179512" y="1124744"/>
            <a:ext cx="87849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smtClean="0"/>
              <a:t>je program, který slouží k zobrazování a prohlížení </a:t>
            </a:r>
            <a:r>
              <a:rPr lang="cs-CZ" dirty="0" err="1" smtClean="0"/>
              <a:t>World</a:t>
            </a:r>
            <a:r>
              <a:rPr lang="cs-CZ" dirty="0" smtClean="0"/>
              <a:t> </a:t>
            </a:r>
            <a:r>
              <a:rPr lang="cs-CZ" dirty="0" err="1" smtClean="0"/>
              <a:t>Wide</a:t>
            </a:r>
            <a:r>
              <a:rPr lang="cs-CZ" dirty="0" smtClean="0"/>
              <a:t> Webu (WWW).  </a:t>
            </a:r>
          </a:p>
          <a:p>
            <a:r>
              <a:rPr lang="cs-CZ" dirty="0" smtClean="0"/>
              <a:t>Např.: </a:t>
            </a:r>
            <a:r>
              <a:rPr lang="cs-CZ" b="1" dirty="0" smtClean="0"/>
              <a:t>Internet Explorer</a:t>
            </a:r>
            <a:r>
              <a:rPr lang="cs-CZ" dirty="0" smtClean="0"/>
              <a:t>, </a:t>
            </a:r>
            <a:r>
              <a:rPr lang="cs-CZ" b="1" dirty="0" err="1" smtClean="0"/>
              <a:t>Mozilla</a:t>
            </a:r>
            <a:r>
              <a:rPr lang="cs-CZ" b="1" dirty="0" smtClean="0"/>
              <a:t> </a:t>
            </a:r>
            <a:r>
              <a:rPr lang="cs-CZ" b="1" dirty="0" err="1" smtClean="0"/>
              <a:t>Firefox</a:t>
            </a:r>
            <a:r>
              <a:rPr lang="cs-CZ" dirty="0" smtClean="0"/>
              <a:t>, </a:t>
            </a:r>
            <a:r>
              <a:rPr lang="cs-CZ" b="1" dirty="0" smtClean="0"/>
              <a:t>Opera</a:t>
            </a:r>
            <a:r>
              <a:rPr lang="cs-CZ" dirty="0" smtClean="0"/>
              <a:t>, </a:t>
            </a:r>
            <a:r>
              <a:rPr lang="cs-CZ" b="1" dirty="0" smtClean="0"/>
              <a:t>Safari</a:t>
            </a:r>
            <a:r>
              <a:rPr lang="cs-CZ" dirty="0" smtClean="0"/>
              <a:t>, </a:t>
            </a:r>
            <a:r>
              <a:rPr lang="cs-CZ" b="1" dirty="0" err="1" smtClean="0"/>
              <a:t>Google</a:t>
            </a:r>
            <a:r>
              <a:rPr lang="cs-CZ" b="1" dirty="0" smtClean="0"/>
              <a:t> Chrome </a:t>
            </a:r>
            <a:r>
              <a:rPr lang="cs-CZ" dirty="0" smtClean="0"/>
              <a:t>atd.</a:t>
            </a:r>
            <a:endParaRPr lang="cs-CZ" dirty="0"/>
          </a:p>
        </p:txBody>
      </p:sp>
      <p:grpSp>
        <p:nvGrpSpPr>
          <p:cNvPr id="10" name="Skupina 9"/>
          <p:cNvGrpSpPr/>
          <p:nvPr/>
        </p:nvGrpSpPr>
        <p:grpSpPr>
          <a:xfrm>
            <a:off x="971600" y="2132856"/>
            <a:ext cx="6601916" cy="3888432"/>
            <a:chOff x="899592" y="2132856"/>
            <a:chExt cx="6601916" cy="3888432"/>
          </a:xfrm>
        </p:grpSpPr>
        <p:pic>
          <p:nvPicPr>
            <p:cNvPr id="14338" name="Picture 2" descr="Soubor: Mozilla Firefox.jp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156176" y="2132856"/>
              <a:ext cx="1345332" cy="1345332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14340" name="Picture 4" descr="http://upload.wikimedia.org/wikipedia/commons/0/0e/Google_chrome-logo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899592" y="2132856"/>
              <a:ext cx="1296144" cy="1296144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14346" name="Picture 10" descr="http://media.opera.com/media/images/icon/Opera_512x512.jp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932040" y="4653136"/>
              <a:ext cx="1296144" cy="1296145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14348" name="Picture 12" descr="http://i.microsoft.com/global/about/legal/en/us/PublishingImages/IntellectualProperty/Internet%20Explorer%20-%20new.pn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3491880" y="2132856"/>
              <a:ext cx="1368152" cy="1261864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14350" name="Picture 14" descr="Safari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2051720" y="4653136"/>
              <a:ext cx="1368152" cy="1368152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</p:grpSp>
      <p:sp>
        <p:nvSpPr>
          <p:cNvPr id="11" name="Stužka nahoru 10"/>
          <p:cNvSpPr/>
          <p:nvPr/>
        </p:nvSpPr>
        <p:spPr>
          <a:xfrm>
            <a:off x="323528" y="3645024"/>
            <a:ext cx="2592288" cy="792088"/>
          </a:xfrm>
          <a:prstGeom prst="ribbon2">
            <a:avLst>
              <a:gd name="adj1" fmla="val 16667"/>
              <a:gd name="adj2" fmla="val 71413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Google</a:t>
            </a:r>
            <a:r>
              <a:rPr lang="cs-CZ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Chrome</a:t>
            </a:r>
            <a:endParaRPr lang="cs-CZ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Stužka nahoru 11"/>
          <p:cNvSpPr/>
          <p:nvPr/>
        </p:nvSpPr>
        <p:spPr>
          <a:xfrm>
            <a:off x="2915816" y="3645024"/>
            <a:ext cx="2592288" cy="792088"/>
          </a:xfrm>
          <a:prstGeom prst="ribbon2">
            <a:avLst>
              <a:gd name="adj1" fmla="val 16667"/>
              <a:gd name="adj2" fmla="val 71413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Internet Explorer</a:t>
            </a:r>
            <a:endParaRPr lang="cs-CZ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Stužka nahoru 12"/>
          <p:cNvSpPr/>
          <p:nvPr/>
        </p:nvSpPr>
        <p:spPr>
          <a:xfrm>
            <a:off x="1547664" y="6065912"/>
            <a:ext cx="2592288" cy="792088"/>
          </a:xfrm>
          <a:prstGeom prst="ribbon2">
            <a:avLst>
              <a:gd name="adj1" fmla="val 16667"/>
              <a:gd name="adj2" fmla="val 71413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Safari</a:t>
            </a:r>
            <a:endParaRPr lang="cs-CZ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Stužka nahoru 16"/>
          <p:cNvSpPr/>
          <p:nvPr/>
        </p:nvSpPr>
        <p:spPr>
          <a:xfrm>
            <a:off x="5652120" y="3645024"/>
            <a:ext cx="2592288" cy="792088"/>
          </a:xfrm>
          <a:prstGeom prst="ribbon2">
            <a:avLst>
              <a:gd name="adj1" fmla="val 16667"/>
              <a:gd name="adj2" fmla="val 71413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Mozilla</a:t>
            </a:r>
            <a:r>
              <a:rPr lang="cs-CZ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20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Firefox</a:t>
            </a:r>
            <a:endParaRPr lang="cs-CZ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Stužka nahoru 17"/>
          <p:cNvSpPr/>
          <p:nvPr/>
        </p:nvSpPr>
        <p:spPr>
          <a:xfrm>
            <a:off x="4355976" y="6065912"/>
            <a:ext cx="2592288" cy="792088"/>
          </a:xfrm>
          <a:prstGeom prst="ribbon2">
            <a:avLst>
              <a:gd name="adj1" fmla="val 16667"/>
              <a:gd name="adj2" fmla="val 71413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Opera</a:t>
            </a:r>
            <a:endParaRPr lang="cs-CZ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Vývojový diagram: alternativní postup 18"/>
          <p:cNvSpPr/>
          <p:nvPr/>
        </p:nvSpPr>
        <p:spPr>
          <a:xfrm>
            <a:off x="179512" y="332656"/>
            <a:ext cx="8424936" cy="1080120"/>
          </a:xfrm>
          <a:prstGeom prst="flowChartAlternateProcess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Poznáš, jaký název patří k logu prohlížeče?</a:t>
            </a:r>
            <a:endParaRPr lang="cs-CZ" sz="3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7" grpId="0" animBg="1"/>
      <p:bldP spid="18" grpId="0" animBg="1"/>
      <p:bldP spid="1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>
            <a:duotone>
              <a:prstClr val="black"/>
              <a:srgbClr val="D9C3A5">
                <a:tint val="50000"/>
                <a:satMod val="180000"/>
              </a:srgbClr>
            </a:duotone>
            <a:lum bright="-8000" contrast="-1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/>
          </p:cNvSpPr>
          <p:nvPr/>
        </p:nvSpPr>
        <p:spPr>
          <a:xfrm>
            <a:off x="467544" y="332656"/>
            <a:ext cx="5904656" cy="1656184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rmAutofit fontScale="92500"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5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Internetový prohlížeč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56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Internet Explorer</a:t>
            </a:r>
            <a:endParaRPr kumimoji="0" lang="cs-CZ" sz="5600" b="1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539552" y="1268760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cs-CZ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 b="3754"/>
          <a:stretch>
            <a:fillRect/>
          </a:stretch>
        </p:blipFill>
        <p:spPr bwMode="auto">
          <a:xfrm>
            <a:off x="323528" y="0"/>
            <a:ext cx="882047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Zaoblený obdélníkový popisek 4"/>
          <p:cNvSpPr/>
          <p:nvPr/>
        </p:nvSpPr>
        <p:spPr>
          <a:xfrm flipH="1">
            <a:off x="3779912" y="2420888"/>
            <a:ext cx="1872208" cy="864096"/>
          </a:xfrm>
          <a:prstGeom prst="wedgeRoundRectCallout">
            <a:avLst>
              <a:gd name="adj1" fmla="val 92738"/>
              <a:gd name="adj2" fmla="val -282184"/>
              <a:gd name="adj3" fmla="val 16667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cs-CZ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aktualizace stránky</a:t>
            </a:r>
            <a:endParaRPr lang="cs-CZ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Zaoblený obdélníkový popisek 5"/>
          <p:cNvSpPr/>
          <p:nvPr/>
        </p:nvSpPr>
        <p:spPr>
          <a:xfrm flipH="1">
            <a:off x="6372200" y="5877272"/>
            <a:ext cx="2592288" cy="864096"/>
          </a:xfrm>
          <a:prstGeom prst="wedgeRoundRectCallout">
            <a:avLst>
              <a:gd name="adj1" fmla="val -42813"/>
              <a:gd name="adj2" fmla="val -682466"/>
              <a:gd name="adj3" fmla="val 16667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cs-CZ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oblíbené záložky</a:t>
            </a:r>
            <a:endParaRPr lang="cs-CZ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Zaoblený obdélníkový popisek 6"/>
          <p:cNvSpPr/>
          <p:nvPr/>
        </p:nvSpPr>
        <p:spPr>
          <a:xfrm flipH="1">
            <a:off x="5292080" y="4725144"/>
            <a:ext cx="2592288" cy="864096"/>
          </a:xfrm>
          <a:prstGeom prst="wedgeRoundRectCallout">
            <a:avLst>
              <a:gd name="adj1" fmla="val -75634"/>
              <a:gd name="adj2" fmla="val -549958"/>
              <a:gd name="adj3" fmla="val 16667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cs-CZ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domovská stránka</a:t>
            </a:r>
            <a:endParaRPr lang="cs-CZ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Zaoblený obdélníkový popisek 8"/>
          <p:cNvSpPr/>
          <p:nvPr/>
        </p:nvSpPr>
        <p:spPr>
          <a:xfrm flipH="1">
            <a:off x="2771800" y="3356992"/>
            <a:ext cx="2448272" cy="864096"/>
          </a:xfrm>
          <a:prstGeom prst="wedgeRoundRectCallout">
            <a:avLst>
              <a:gd name="adj1" fmla="val 102576"/>
              <a:gd name="adj2" fmla="val -395368"/>
              <a:gd name="adj3" fmla="val 16667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cs-CZ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řádek pro </a:t>
            </a:r>
            <a:r>
              <a:rPr lang="cs-CZ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adresu</a:t>
            </a:r>
            <a:r>
              <a:rPr lang="cs-CZ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stránky</a:t>
            </a:r>
            <a:endParaRPr lang="cs-CZ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Zaoblený obdélníkový popisek 9"/>
          <p:cNvSpPr/>
          <p:nvPr/>
        </p:nvSpPr>
        <p:spPr>
          <a:xfrm flipH="1">
            <a:off x="5724128" y="2348880"/>
            <a:ext cx="1656184" cy="1152128"/>
          </a:xfrm>
          <a:prstGeom prst="wedgeRoundRectCallout">
            <a:avLst>
              <a:gd name="adj1" fmla="val -79271"/>
              <a:gd name="adj2" fmla="val -219381"/>
              <a:gd name="adj3" fmla="val 16667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cs-CZ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právě otevřená stránka</a:t>
            </a:r>
            <a:endParaRPr lang="cs-CZ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Zaoblený obdélníkový popisek 10"/>
          <p:cNvSpPr/>
          <p:nvPr/>
        </p:nvSpPr>
        <p:spPr>
          <a:xfrm flipH="1">
            <a:off x="539552" y="5445224"/>
            <a:ext cx="2592288" cy="1224136"/>
          </a:xfrm>
          <a:prstGeom prst="wedgeRoundRectCallout">
            <a:avLst>
              <a:gd name="adj1" fmla="val 50126"/>
              <a:gd name="adj2" fmla="val -461729"/>
              <a:gd name="adj3" fmla="val 16667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cs-CZ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Zpět </a:t>
            </a:r>
            <a:r>
              <a:rPr lang="cs-CZ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– návrat na předchozí stránku</a:t>
            </a:r>
            <a:endParaRPr lang="cs-CZ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Zaoblený obdélníkový popisek 11"/>
          <p:cNvSpPr/>
          <p:nvPr/>
        </p:nvSpPr>
        <p:spPr>
          <a:xfrm flipH="1">
            <a:off x="4427984" y="1412776"/>
            <a:ext cx="1584176" cy="864096"/>
          </a:xfrm>
          <a:prstGeom prst="wedgeRoundRectCallout">
            <a:avLst>
              <a:gd name="adj1" fmla="val 130837"/>
              <a:gd name="adj2" fmla="val -169921"/>
              <a:gd name="adj3" fmla="val 16667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cs-CZ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Zastavit</a:t>
            </a:r>
            <a:r>
              <a:rPr lang="cs-CZ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načítání</a:t>
            </a:r>
            <a:endParaRPr lang="cs-CZ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Zaoblený obdélníkový popisek 12"/>
          <p:cNvSpPr/>
          <p:nvPr/>
        </p:nvSpPr>
        <p:spPr>
          <a:xfrm flipH="1">
            <a:off x="1691680" y="4365104"/>
            <a:ext cx="2592288" cy="864096"/>
          </a:xfrm>
          <a:prstGeom prst="wedgeRoundRectCallout">
            <a:avLst>
              <a:gd name="adj1" fmla="val 83559"/>
              <a:gd name="adj2" fmla="val -507630"/>
              <a:gd name="adj3" fmla="val 16667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cs-CZ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Vpřed </a:t>
            </a:r>
            <a:r>
              <a:rPr lang="cs-CZ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– pohyb tam a zpět</a:t>
            </a:r>
            <a:endParaRPr lang="cs-CZ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>
            <a:duotone>
              <a:prstClr val="black"/>
              <a:srgbClr val="D9C3A5">
                <a:tint val="50000"/>
                <a:satMod val="180000"/>
              </a:srgbClr>
            </a:duotone>
            <a:lum bright="-8000" contrast="-1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/>
          </p:cNvSpPr>
          <p:nvPr/>
        </p:nvSpPr>
        <p:spPr>
          <a:xfrm>
            <a:off x="395536" y="908720"/>
            <a:ext cx="8229600" cy="792088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Internetový prohlížeč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4400" b="1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Google</a:t>
            </a:r>
            <a:r>
              <a:rPr lang="cs-CZ" sz="4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Chrome</a:t>
            </a:r>
            <a:endParaRPr kumimoji="0" lang="cs-CZ" sz="4400" b="1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539552" y="1268760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cs-CZ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 r="22250" b="1091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Zaoblený obdélníkový popisek 5"/>
          <p:cNvSpPr/>
          <p:nvPr/>
        </p:nvSpPr>
        <p:spPr>
          <a:xfrm flipH="1">
            <a:off x="6084168" y="4869160"/>
            <a:ext cx="2993770" cy="1080120"/>
          </a:xfrm>
          <a:prstGeom prst="wedgeRoundRectCallout">
            <a:avLst>
              <a:gd name="adj1" fmla="val 58950"/>
              <a:gd name="adj2" fmla="val -485970"/>
              <a:gd name="adj3" fmla="val 16667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cs-CZ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otevřené karty stránek v prohlížeči</a:t>
            </a:r>
            <a:endParaRPr lang="cs-CZ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Zaoblený obdélníkový popisek 9"/>
          <p:cNvSpPr/>
          <p:nvPr/>
        </p:nvSpPr>
        <p:spPr>
          <a:xfrm flipH="1">
            <a:off x="6444208" y="1412776"/>
            <a:ext cx="2592288" cy="864096"/>
          </a:xfrm>
          <a:prstGeom prst="wedgeRoundRectCallout">
            <a:avLst>
              <a:gd name="adj1" fmla="val 30495"/>
              <a:gd name="adj2" fmla="val -194766"/>
              <a:gd name="adj3" fmla="val 16667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cs-CZ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právě otevřená stránka</a:t>
            </a:r>
            <a:endParaRPr lang="cs-CZ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Zaoblený obdélníkový popisek 10"/>
          <p:cNvSpPr/>
          <p:nvPr/>
        </p:nvSpPr>
        <p:spPr>
          <a:xfrm flipH="1">
            <a:off x="107504" y="5157192"/>
            <a:ext cx="1728192" cy="1512168"/>
          </a:xfrm>
          <a:prstGeom prst="wedgeRoundRectCallout">
            <a:avLst>
              <a:gd name="adj1" fmla="val 47828"/>
              <a:gd name="adj2" fmla="val -362109"/>
              <a:gd name="adj3" fmla="val 16667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cs-CZ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Zpět</a:t>
            </a:r>
            <a:r>
              <a:rPr lang="cs-CZ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- návrat na předchozí stránku</a:t>
            </a:r>
            <a:endParaRPr lang="cs-CZ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Zaoblený obdélníkový popisek 11"/>
          <p:cNvSpPr/>
          <p:nvPr/>
        </p:nvSpPr>
        <p:spPr>
          <a:xfrm flipH="1">
            <a:off x="3275856" y="1052736"/>
            <a:ext cx="2592288" cy="936104"/>
          </a:xfrm>
          <a:prstGeom prst="wedgeRoundRectCallout">
            <a:avLst>
              <a:gd name="adj1" fmla="val 46446"/>
              <a:gd name="adj2" fmla="val -120231"/>
              <a:gd name="adj3" fmla="val 16667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cs-CZ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řádek pro </a:t>
            </a:r>
            <a:r>
              <a:rPr lang="cs-CZ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adresu</a:t>
            </a:r>
            <a:r>
              <a:rPr lang="cs-CZ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stránky</a:t>
            </a:r>
            <a:endParaRPr lang="cs-CZ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Zaoblený obdélníkový popisek 12"/>
          <p:cNvSpPr/>
          <p:nvPr/>
        </p:nvSpPr>
        <p:spPr>
          <a:xfrm flipH="1">
            <a:off x="827584" y="2348880"/>
            <a:ext cx="1224136" cy="2664296"/>
          </a:xfrm>
          <a:prstGeom prst="wedgeRoundRectCallout">
            <a:avLst>
              <a:gd name="adj1" fmla="val 89770"/>
              <a:gd name="adj2" fmla="val -121199"/>
              <a:gd name="adj3" fmla="val 16667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cs-CZ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Vpřed</a:t>
            </a:r>
            <a:r>
              <a:rPr lang="cs-CZ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– pohyb tam </a:t>
            </a:r>
          </a:p>
          <a:p>
            <a:pPr algn="ctr"/>
            <a:r>
              <a:rPr lang="cs-CZ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 zpět</a:t>
            </a:r>
            <a:endParaRPr lang="cs-CZ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Zaoblený obdélníkový popisek 13"/>
          <p:cNvSpPr/>
          <p:nvPr/>
        </p:nvSpPr>
        <p:spPr>
          <a:xfrm flipH="1">
            <a:off x="2699792" y="2348880"/>
            <a:ext cx="3312368" cy="1152128"/>
          </a:xfrm>
          <a:prstGeom prst="wedgeRoundRectCallout">
            <a:avLst>
              <a:gd name="adj1" fmla="val 105791"/>
              <a:gd name="adj2" fmla="val -214091"/>
              <a:gd name="adj3" fmla="val 16667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cs-CZ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Domovská stránka</a:t>
            </a:r>
            <a:r>
              <a:rPr lang="cs-CZ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– po spuštění prohlížeče se otevře</a:t>
            </a:r>
            <a:endParaRPr lang="cs-CZ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Zaoblený obdélníkový popisek 14"/>
          <p:cNvSpPr/>
          <p:nvPr/>
        </p:nvSpPr>
        <p:spPr>
          <a:xfrm flipH="1">
            <a:off x="2555776" y="5085184"/>
            <a:ext cx="3024336" cy="864096"/>
          </a:xfrm>
          <a:prstGeom prst="wedgeRoundRectCallout">
            <a:avLst>
              <a:gd name="adj1" fmla="val 112524"/>
              <a:gd name="adj2" fmla="val -593208"/>
              <a:gd name="adj3" fmla="val 16667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cs-CZ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znovu</a:t>
            </a:r>
            <a:r>
              <a:rPr lang="cs-CZ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načte stránku</a:t>
            </a:r>
            <a:endParaRPr lang="cs-CZ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>
            <a:duotone>
              <a:prstClr val="black"/>
              <a:srgbClr val="D9C3A5">
                <a:tint val="50000"/>
                <a:satMod val="180000"/>
              </a:srgbClr>
            </a:duotone>
            <a:lum bright="-8000" contrast="-1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539552" y="1628800"/>
            <a:ext cx="828092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smtClean="0"/>
              <a:t>Číselná adresa ( </a:t>
            </a:r>
            <a:r>
              <a:rPr lang="cs-CZ" dirty="0" smtClean="0">
                <a:solidFill>
                  <a:srgbClr val="FFC000"/>
                </a:solidFill>
              </a:rPr>
              <a:t>IP adresu např. 10.72.58.101 </a:t>
            </a:r>
            <a:r>
              <a:rPr lang="cs-CZ" dirty="0" smtClean="0"/>
              <a:t>) je pro běžného uživatele nepraktická, proto je zaveden doménový (textový) způsob zápisu adres.</a:t>
            </a:r>
          </a:p>
          <a:p>
            <a:pPr hangingPunct="0"/>
            <a:r>
              <a:rPr lang="cs-CZ" dirty="0" smtClean="0"/>
              <a:t>Každá webová stránka má svou adresu. Tato adresa je v celém internetu jedinečná. Adresu zadáváme do pole </a:t>
            </a:r>
            <a:r>
              <a:rPr lang="cs-CZ" b="1" dirty="0" smtClean="0"/>
              <a:t>Adresa </a:t>
            </a:r>
            <a:r>
              <a:rPr lang="cs-CZ" dirty="0" smtClean="0"/>
              <a:t>v prohlížeči.</a:t>
            </a:r>
          </a:p>
          <a:p>
            <a:pPr hangingPunct="0"/>
            <a:r>
              <a:rPr lang="cs-CZ" dirty="0" smtClean="0"/>
              <a:t>Adresa se vždy píše </a:t>
            </a:r>
            <a:r>
              <a:rPr lang="cs-CZ" b="1" dirty="0" smtClean="0">
                <a:solidFill>
                  <a:srgbClr val="FFC000"/>
                </a:solidFill>
              </a:rPr>
              <a:t>bez mezer </a:t>
            </a:r>
            <a:r>
              <a:rPr lang="cs-CZ" dirty="0" smtClean="0"/>
              <a:t>a zásadně </a:t>
            </a:r>
            <a:r>
              <a:rPr lang="cs-CZ" b="1" dirty="0" smtClean="0">
                <a:solidFill>
                  <a:srgbClr val="FFC000"/>
                </a:solidFill>
              </a:rPr>
              <a:t>písmena  bez háčků a čárek.</a:t>
            </a:r>
          </a:p>
          <a:p>
            <a:pPr hangingPunct="0"/>
            <a:endParaRPr lang="cs-CZ" dirty="0" smtClean="0">
              <a:solidFill>
                <a:srgbClr val="FFC000"/>
              </a:solidFill>
            </a:endParaRPr>
          </a:p>
          <a:p>
            <a:pPr hangingPunct="0"/>
            <a:r>
              <a:rPr lang="cs-CZ" dirty="0" smtClean="0"/>
              <a:t> </a:t>
            </a:r>
          </a:p>
          <a:p>
            <a:pPr hangingPunct="0"/>
            <a:endParaRPr lang="cs-CZ" dirty="0" smtClean="0"/>
          </a:p>
          <a:p>
            <a:pPr hangingPunct="0"/>
            <a:endParaRPr lang="cs-CZ" dirty="0" smtClean="0"/>
          </a:p>
          <a:p>
            <a:pPr hangingPunct="0"/>
            <a:endParaRPr lang="cs-CZ" dirty="0" smtClean="0"/>
          </a:p>
          <a:p>
            <a:pPr hangingPunct="0"/>
            <a:r>
              <a:rPr lang="cs-CZ" dirty="0" smtClean="0"/>
              <a:t> </a:t>
            </a:r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467544" y="764704"/>
            <a:ext cx="8229600" cy="792088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rmAutofit lnSpcReduction="10000"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5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Internetové</a:t>
            </a:r>
            <a:r>
              <a:rPr kumimoji="0" lang="cs-CZ" sz="5600" b="1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adresy</a:t>
            </a:r>
            <a:endParaRPr kumimoji="0" lang="cs-CZ" sz="56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Zaoblený obdélník 9"/>
          <p:cNvSpPr/>
          <p:nvPr/>
        </p:nvSpPr>
        <p:spPr>
          <a:xfrm>
            <a:off x="5652120" y="404664"/>
            <a:ext cx="3312368" cy="360040"/>
          </a:xfrm>
          <a:prstGeom prst="roundRect">
            <a:avLst>
              <a:gd name="adj" fmla="val 21290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>
                <a:solidFill>
                  <a:schemeClr val="bg1"/>
                </a:solidFill>
              </a:rPr>
              <a:t>http://www.seznam.</a:t>
            </a:r>
            <a:r>
              <a:rPr lang="cs-CZ" sz="2400" dirty="0" err="1" smtClean="0">
                <a:solidFill>
                  <a:schemeClr val="bg1"/>
                </a:solidFill>
              </a:rPr>
              <a:t>cz</a:t>
            </a:r>
            <a:endParaRPr lang="cs-CZ" sz="2400" dirty="0">
              <a:solidFill>
                <a:schemeClr val="bg1"/>
              </a:solidFill>
            </a:endParaRPr>
          </a:p>
        </p:txBody>
      </p:sp>
      <p:sp>
        <p:nvSpPr>
          <p:cNvPr id="11" name="Zaoblený obdélník 10"/>
          <p:cNvSpPr/>
          <p:nvPr/>
        </p:nvSpPr>
        <p:spPr>
          <a:xfrm>
            <a:off x="2267744" y="3861048"/>
            <a:ext cx="4608512" cy="648072"/>
          </a:xfrm>
          <a:prstGeom prst="roundRect">
            <a:avLst>
              <a:gd name="adj" fmla="val 21290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3600" dirty="0" smtClean="0">
                <a:solidFill>
                  <a:schemeClr val="bg1"/>
                </a:solidFill>
              </a:rPr>
              <a:t>http://www.</a:t>
            </a:r>
            <a:r>
              <a:rPr lang="cs-CZ" sz="3600" dirty="0" err="1" smtClean="0">
                <a:solidFill>
                  <a:schemeClr val="bg1"/>
                </a:solidFill>
              </a:rPr>
              <a:t>google.cz</a:t>
            </a:r>
            <a:endParaRPr lang="cs-CZ" sz="3600" dirty="0">
              <a:solidFill>
                <a:schemeClr val="bg1"/>
              </a:solidFill>
            </a:endParaRPr>
          </a:p>
        </p:txBody>
      </p:sp>
      <p:sp>
        <p:nvSpPr>
          <p:cNvPr id="17" name="Elipsa 16"/>
          <p:cNvSpPr/>
          <p:nvPr/>
        </p:nvSpPr>
        <p:spPr>
          <a:xfrm>
            <a:off x="2411760" y="3717032"/>
            <a:ext cx="1296144" cy="914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8" name="Elipsa 17"/>
          <p:cNvSpPr/>
          <p:nvPr/>
        </p:nvSpPr>
        <p:spPr>
          <a:xfrm>
            <a:off x="3707904" y="3717032"/>
            <a:ext cx="1152128" cy="914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9" name="Elipsa 18"/>
          <p:cNvSpPr/>
          <p:nvPr/>
        </p:nvSpPr>
        <p:spPr>
          <a:xfrm>
            <a:off x="4860032" y="3717032"/>
            <a:ext cx="1296144" cy="914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0" name="Elipsa 19"/>
          <p:cNvSpPr/>
          <p:nvPr/>
        </p:nvSpPr>
        <p:spPr>
          <a:xfrm>
            <a:off x="6156176" y="3717032"/>
            <a:ext cx="914400" cy="914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Zaoblený obdélníkový popisek 15"/>
          <p:cNvSpPr/>
          <p:nvPr/>
        </p:nvSpPr>
        <p:spPr>
          <a:xfrm flipH="1">
            <a:off x="7199784" y="3068960"/>
            <a:ext cx="1944216" cy="1512168"/>
          </a:xfrm>
          <a:prstGeom prst="wedgeRoundRectCallout">
            <a:avLst>
              <a:gd name="adj1" fmla="val 71088"/>
              <a:gd name="adj2" fmla="val 26998"/>
              <a:gd name="adj3" fmla="val 16667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cs-CZ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cs-CZ" sz="2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cz</a:t>
            </a:r>
            <a:r>
              <a:rPr lang="cs-CZ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ctr"/>
            <a:r>
              <a:rPr lang="cs-CZ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– doména 1.úrovně</a:t>
            </a:r>
            <a:endParaRPr lang="cs-CZ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Zaoblený obdélníkový popisek 14"/>
          <p:cNvSpPr/>
          <p:nvPr/>
        </p:nvSpPr>
        <p:spPr>
          <a:xfrm flipH="1">
            <a:off x="6300192" y="5157192"/>
            <a:ext cx="2592288" cy="1512168"/>
          </a:xfrm>
          <a:prstGeom prst="wedgeRoundRectCallout">
            <a:avLst>
              <a:gd name="adj1" fmla="val 69144"/>
              <a:gd name="adj2" fmla="val -93940"/>
              <a:gd name="adj3" fmla="val 16667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cs-CZ" sz="2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google</a:t>
            </a:r>
            <a:r>
              <a:rPr lang="cs-CZ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ctr"/>
            <a:r>
              <a:rPr lang="cs-CZ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– doména 2.úrovně</a:t>
            </a:r>
            <a:endParaRPr lang="cs-CZ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Zaoblený obdélníkový popisek 13"/>
          <p:cNvSpPr/>
          <p:nvPr/>
        </p:nvSpPr>
        <p:spPr>
          <a:xfrm flipH="1">
            <a:off x="3419872" y="5229200"/>
            <a:ext cx="2376264" cy="1512168"/>
          </a:xfrm>
          <a:prstGeom prst="wedgeRoundRectCallout">
            <a:avLst>
              <a:gd name="adj1" fmla="val 11995"/>
              <a:gd name="adj2" fmla="val -100775"/>
              <a:gd name="adj3" fmla="val 16667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cs-CZ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 </a:t>
            </a:r>
          </a:p>
          <a:p>
            <a:pPr algn="ctr"/>
            <a:r>
              <a:rPr lang="cs-CZ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cs-CZ" sz="2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World</a:t>
            </a:r>
            <a:r>
              <a:rPr lang="cs-CZ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2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Wide</a:t>
            </a:r>
            <a:r>
              <a:rPr lang="cs-CZ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Web – druh služby</a:t>
            </a:r>
            <a:endParaRPr lang="cs-CZ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Zaoblený obdélníkový popisek 12"/>
          <p:cNvSpPr/>
          <p:nvPr/>
        </p:nvSpPr>
        <p:spPr>
          <a:xfrm flipH="1">
            <a:off x="467544" y="5229200"/>
            <a:ext cx="2592288" cy="1512168"/>
          </a:xfrm>
          <a:prstGeom prst="wedgeRoundRectCallout">
            <a:avLst>
              <a:gd name="adj1" fmla="val -33610"/>
              <a:gd name="adj2" fmla="val -104982"/>
              <a:gd name="adj3" fmla="val 16667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cs-CZ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http:// – </a:t>
            </a:r>
            <a:r>
              <a:rPr lang="cs-CZ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zkratka protokolu, ve kterém program komunikuje</a:t>
            </a:r>
            <a:endParaRPr lang="cs-CZ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1" animBg="1"/>
      <p:bldP spid="18" grpId="1" animBg="1"/>
      <p:bldP spid="19" grpId="1" animBg="1"/>
      <p:bldP spid="20" grpId="1" animBg="1"/>
      <p:bldP spid="16" grpId="0" animBg="1"/>
      <p:bldP spid="15" grpId="0" animBg="1"/>
      <p:bldP spid="14" grpId="0" animBg="1"/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>
            <a:duotone>
              <a:prstClr val="black"/>
              <a:srgbClr val="D9C3A5">
                <a:tint val="50000"/>
                <a:satMod val="180000"/>
              </a:srgbClr>
            </a:duotone>
            <a:lum bright="-8000" contrast="-1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/>
          </p:cNvSpPr>
          <p:nvPr/>
        </p:nvSpPr>
        <p:spPr>
          <a:xfrm>
            <a:off x="467544" y="188640"/>
            <a:ext cx="8229600" cy="792088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rmAutofit fontScale="92500" lnSpcReduction="10000"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5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Internetové adresy</a:t>
            </a:r>
            <a:endParaRPr kumimoji="0" lang="cs-CZ" sz="56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Zaoblený obdélník 4"/>
          <p:cNvSpPr/>
          <p:nvPr/>
        </p:nvSpPr>
        <p:spPr>
          <a:xfrm>
            <a:off x="2123728" y="3645024"/>
            <a:ext cx="4608512" cy="648072"/>
          </a:xfrm>
          <a:prstGeom prst="roundRect">
            <a:avLst>
              <a:gd name="adj" fmla="val 21290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3600" dirty="0" smtClean="0">
                <a:solidFill>
                  <a:schemeClr val="bg1"/>
                </a:solidFill>
              </a:rPr>
              <a:t>http://www.</a:t>
            </a:r>
            <a:r>
              <a:rPr lang="cs-CZ" sz="3600" dirty="0" err="1" smtClean="0">
                <a:solidFill>
                  <a:schemeClr val="bg1"/>
                </a:solidFill>
              </a:rPr>
              <a:t>google.cz</a:t>
            </a:r>
            <a:endParaRPr lang="cs-CZ" sz="3600" dirty="0">
              <a:solidFill>
                <a:schemeClr val="bg1"/>
              </a:solidFill>
            </a:endParaRPr>
          </a:p>
        </p:txBody>
      </p:sp>
      <p:sp>
        <p:nvSpPr>
          <p:cNvPr id="6" name="Elipsa 5"/>
          <p:cNvSpPr/>
          <p:nvPr/>
        </p:nvSpPr>
        <p:spPr>
          <a:xfrm>
            <a:off x="2195736" y="3573016"/>
            <a:ext cx="1296144" cy="914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Elipsa 6"/>
          <p:cNvSpPr/>
          <p:nvPr/>
        </p:nvSpPr>
        <p:spPr>
          <a:xfrm>
            <a:off x="3563888" y="3573016"/>
            <a:ext cx="1152128" cy="914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Elipsa 7"/>
          <p:cNvSpPr/>
          <p:nvPr/>
        </p:nvSpPr>
        <p:spPr>
          <a:xfrm>
            <a:off x="4716016" y="3573016"/>
            <a:ext cx="1296144" cy="914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Elipsa 8"/>
          <p:cNvSpPr/>
          <p:nvPr/>
        </p:nvSpPr>
        <p:spPr>
          <a:xfrm>
            <a:off x="6012160" y="3573016"/>
            <a:ext cx="914400" cy="914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8" name="Popisek se šipkou nahoru 17"/>
          <p:cNvSpPr/>
          <p:nvPr/>
        </p:nvSpPr>
        <p:spPr>
          <a:xfrm>
            <a:off x="3995936" y="4437112"/>
            <a:ext cx="3096344" cy="2232248"/>
          </a:xfrm>
          <a:prstGeom prst="upArrowCallout">
            <a:avLst>
              <a:gd name="adj1" fmla="val 3627"/>
              <a:gd name="adj2" fmla="val 7071"/>
              <a:gd name="adj3" fmla="val 19997"/>
              <a:gd name="adj4" fmla="val 64977"/>
            </a:avLst>
          </a:prstGeom>
          <a:solidFill>
            <a:schemeClr val="bg2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>
                <a:solidFill>
                  <a:schemeClr val="bg1"/>
                </a:solidFill>
              </a:rPr>
              <a:t>Může si zaregistrovat instituce, firma, soukromá osoba.</a:t>
            </a:r>
            <a:endParaRPr lang="cs-CZ" sz="2400" dirty="0">
              <a:solidFill>
                <a:schemeClr val="bg1"/>
              </a:solidFill>
            </a:endParaRPr>
          </a:p>
        </p:txBody>
      </p:sp>
      <p:sp>
        <p:nvSpPr>
          <p:cNvPr id="21" name="Popisek se šipkou nahoru 20"/>
          <p:cNvSpPr/>
          <p:nvPr/>
        </p:nvSpPr>
        <p:spPr>
          <a:xfrm>
            <a:off x="1691680" y="4437112"/>
            <a:ext cx="1656184" cy="2232248"/>
          </a:xfrm>
          <a:prstGeom prst="upArrowCallout">
            <a:avLst>
              <a:gd name="adj1" fmla="val 2915"/>
              <a:gd name="adj2" fmla="val 7396"/>
              <a:gd name="adj3" fmla="val 19331"/>
              <a:gd name="adj4" fmla="val 64621"/>
            </a:avLst>
          </a:prstGeom>
          <a:solidFill>
            <a:schemeClr val="bg2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>
                <a:solidFill>
                  <a:schemeClr val="bg1"/>
                </a:solidFill>
              </a:rPr>
              <a:t>Nemusíme psát, doplní se samo.</a:t>
            </a:r>
            <a:endParaRPr lang="cs-CZ" sz="2400" dirty="0">
              <a:solidFill>
                <a:schemeClr val="bg1"/>
              </a:solidFill>
            </a:endParaRPr>
          </a:p>
        </p:txBody>
      </p:sp>
      <p:sp>
        <p:nvSpPr>
          <p:cNvPr id="22" name="Popisek se šipkou dolů 21"/>
          <p:cNvSpPr/>
          <p:nvPr/>
        </p:nvSpPr>
        <p:spPr>
          <a:xfrm>
            <a:off x="2339752" y="1052736"/>
            <a:ext cx="2808312" cy="2592288"/>
          </a:xfrm>
          <a:prstGeom prst="downArrowCallout">
            <a:avLst>
              <a:gd name="adj1" fmla="val 3628"/>
              <a:gd name="adj2" fmla="val 7902"/>
              <a:gd name="adj3" fmla="val 19301"/>
              <a:gd name="adj4" fmla="val 67738"/>
            </a:avLst>
          </a:prstGeom>
          <a:solidFill>
            <a:schemeClr val="bg2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>
                <a:solidFill>
                  <a:schemeClr val="bg1"/>
                </a:solidFill>
              </a:rPr>
              <a:t>www. </a:t>
            </a:r>
          </a:p>
          <a:p>
            <a:pPr algn="ctr"/>
            <a:r>
              <a:rPr lang="cs-CZ" sz="2400" dirty="0" smtClean="0">
                <a:solidFill>
                  <a:schemeClr val="bg1"/>
                </a:solidFill>
              </a:rPr>
              <a:t>- na některých stránkách nemusíme psát, doplní se samo.</a:t>
            </a:r>
            <a:endParaRPr lang="cs-CZ" sz="2400" dirty="0">
              <a:solidFill>
                <a:schemeClr val="bg1"/>
              </a:solidFill>
            </a:endParaRPr>
          </a:p>
        </p:txBody>
      </p:sp>
      <p:sp>
        <p:nvSpPr>
          <p:cNvPr id="23" name="Popisek se šipkou dolů 22"/>
          <p:cNvSpPr/>
          <p:nvPr/>
        </p:nvSpPr>
        <p:spPr>
          <a:xfrm>
            <a:off x="5436096" y="1052736"/>
            <a:ext cx="2592288" cy="2664296"/>
          </a:xfrm>
          <a:prstGeom prst="downArrowCallout">
            <a:avLst>
              <a:gd name="adj1" fmla="val 3651"/>
              <a:gd name="adj2" fmla="val 6070"/>
              <a:gd name="adj3" fmla="val 23160"/>
              <a:gd name="adj4" fmla="val 64977"/>
            </a:avLst>
          </a:prstGeom>
          <a:solidFill>
            <a:schemeClr val="bg2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>
                <a:solidFill>
                  <a:schemeClr val="bg1"/>
                </a:solidFill>
              </a:rPr>
              <a:t>Národní doména, Evropská unie, organizace aj.</a:t>
            </a:r>
            <a:endParaRPr lang="cs-CZ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8" grpId="0" animBg="1"/>
      <p:bldP spid="21" grpId="0" animBg="1"/>
      <p:bldP spid="22" grpId="0" animBg="1"/>
      <p:bldP spid="2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>
            <a:duotone>
              <a:prstClr val="black"/>
              <a:srgbClr val="D9C3A5">
                <a:tint val="50000"/>
                <a:satMod val="180000"/>
              </a:srgbClr>
            </a:duotone>
            <a:lum bright="-8000" contrast="-1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/>
          </p:cNvSpPr>
          <p:nvPr/>
        </p:nvSpPr>
        <p:spPr>
          <a:xfrm>
            <a:off x="539552" y="332656"/>
            <a:ext cx="8229600" cy="792088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rmAutofit fontScale="92500" lnSpcReduction="10000"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5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Internetové </a:t>
            </a:r>
            <a:r>
              <a:rPr lang="cs-CZ" sz="5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domény</a:t>
            </a:r>
            <a:endParaRPr kumimoji="0" lang="cs-CZ" sz="56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3018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79712" y="1772816"/>
            <a:ext cx="493395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Čárový popisek 1 11"/>
          <p:cNvSpPr/>
          <p:nvPr/>
        </p:nvSpPr>
        <p:spPr>
          <a:xfrm>
            <a:off x="611560" y="4797152"/>
            <a:ext cx="792088" cy="612648"/>
          </a:xfrm>
          <a:prstGeom prst="borderCallout1">
            <a:avLst>
              <a:gd name="adj1" fmla="val 27835"/>
              <a:gd name="adj2" fmla="val 97754"/>
              <a:gd name="adj3" fmla="val 28140"/>
              <a:gd name="adj4" fmla="val 98579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fr</a:t>
            </a:r>
            <a:endParaRPr lang="cs-CZ" sz="3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Čárový popisek 1 12"/>
          <p:cNvSpPr/>
          <p:nvPr/>
        </p:nvSpPr>
        <p:spPr>
          <a:xfrm>
            <a:off x="611560" y="5373216"/>
            <a:ext cx="792088" cy="612648"/>
          </a:xfrm>
          <a:prstGeom prst="borderCallout1">
            <a:avLst>
              <a:gd name="adj1" fmla="val 27835"/>
              <a:gd name="adj2" fmla="val 97754"/>
              <a:gd name="adj3" fmla="val -209369"/>
              <a:gd name="adj4" fmla="val 316412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4" name="Čárový popisek 1 13"/>
          <p:cNvSpPr/>
          <p:nvPr/>
        </p:nvSpPr>
        <p:spPr>
          <a:xfrm>
            <a:off x="611560" y="3789040"/>
            <a:ext cx="792088" cy="612648"/>
          </a:xfrm>
          <a:prstGeom prst="borderCallout1">
            <a:avLst>
              <a:gd name="adj1" fmla="val 27835"/>
              <a:gd name="adj2" fmla="val 97754"/>
              <a:gd name="adj3" fmla="val -41945"/>
              <a:gd name="adj4" fmla="val 427839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5" name="Čárový popisek 1 14"/>
          <p:cNvSpPr/>
          <p:nvPr/>
        </p:nvSpPr>
        <p:spPr>
          <a:xfrm>
            <a:off x="611560" y="2348880"/>
            <a:ext cx="792088" cy="612648"/>
          </a:xfrm>
          <a:prstGeom prst="borderCallout1">
            <a:avLst>
              <a:gd name="adj1" fmla="val 27835"/>
              <a:gd name="adj2" fmla="val 97754"/>
              <a:gd name="adj3" fmla="val 81351"/>
              <a:gd name="adj4" fmla="val 297339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6" name="Čárový popisek 1 15"/>
          <p:cNvSpPr/>
          <p:nvPr/>
        </p:nvSpPr>
        <p:spPr>
          <a:xfrm>
            <a:off x="7524328" y="1196752"/>
            <a:ext cx="792088" cy="612648"/>
          </a:xfrm>
          <a:prstGeom prst="borderCallout1">
            <a:avLst>
              <a:gd name="adj1" fmla="val 43409"/>
              <a:gd name="adj2" fmla="val -1376"/>
              <a:gd name="adj3" fmla="val 339626"/>
              <a:gd name="adj4" fmla="val -30254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7" name="Čárový popisek 1 16"/>
          <p:cNvSpPr/>
          <p:nvPr/>
        </p:nvSpPr>
        <p:spPr>
          <a:xfrm>
            <a:off x="7452320" y="2924944"/>
            <a:ext cx="792088" cy="612648"/>
          </a:xfrm>
          <a:prstGeom prst="borderCallout1">
            <a:avLst>
              <a:gd name="adj1" fmla="val 42111"/>
              <a:gd name="adj2" fmla="val 363"/>
              <a:gd name="adj3" fmla="val 141053"/>
              <a:gd name="adj4" fmla="val -35121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8" name="Čárový popisek 1 17"/>
          <p:cNvSpPr/>
          <p:nvPr/>
        </p:nvSpPr>
        <p:spPr>
          <a:xfrm>
            <a:off x="7452320" y="4581128"/>
            <a:ext cx="792088" cy="612648"/>
          </a:xfrm>
          <a:prstGeom prst="borderCallout1">
            <a:avLst>
              <a:gd name="adj1" fmla="val 36920"/>
              <a:gd name="adj2" fmla="val 363"/>
              <a:gd name="adj3" fmla="val -92561"/>
              <a:gd name="adj4" fmla="val -300105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20" name="Čárový popisek 1 19"/>
          <p:cNvSpPr/>
          <p:nvPr/>
        </p:nvSpPr>
        <p:spPr>
          <a:xfrm>
            <a:off x="7452320" y="2348880"/>
            <a:ext cx="792088" cy="612648"/>
          </a:xfrm>
          <a:prstGeom prst="borderCallout1">
            <a:avLst>
              <a:gd name="adj1" fmla="val 27835"/>
              <a:gd name="adj2" fmla="val 97754"/>
              <a:gd name="adj3" fmla="val 38523"/>
              <a:gd name="adj4" fmla="val 98578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cz</a:t>
            </a:r>
            <a:endParaRPr lang="cs-CZ" sz="3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Čárový popisek 1 20"/>
          <p:cNvSpPr/>
          <p:nvPr/>
        </p:nvSpPr>
        <p:spPr>
          <a:xfrm>
            <a:off x="7452320" y="3933056"/>
            <a:ext cx="792088" cy="612648"/>
          </a:xfrm>
          <a:prstGeom prst="borderCallout1">
            <a:avLst>
              <a:gd name="adj1" fmla="val 27835"/>
              <a:gd name="adj2" fmla="val 97754"/>
              <a:gd name="adj3" fmla="val 29438"/>
              <a:gd name="adj4" fmla="val 97574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sk</a:t>
            </a:r>
            <a:endParaRPr lang="cs-CZ" sz="3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Čárový popisek 1 21"/>
          <p:cNvSpPr/>
          <p:nvPr/>
        </p:nvSpPr>
        <p:spPr>
          <a:xfrm>
            <a:off x="611560" y="3212976"/>
            <a:ext cx="792088" cy="612648"/>
          </a:xfrm>
          <a:prstGeom prst="borderCallout1">
            <a:avLst>
              <a:gd name="adj1" fmla="val 27835"/>
              <a:gd name="adj2" fmla="val 97754"/>
              <a:gd name="adj3" fmla="val 34629"/>
              <a:gd name="adj4" fmla="val 98578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de</a:t>
            </a:r>
            <a:endParaRPr lang="cs-CZ" sz="3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Čárový popisek 1 22"/>
          <p:cNvSpPr/>
          <p:nvPr/>
        </p:nvSpPr>
        <p:spPr>
          <a:xfrm>
            <a:off x="611560" y="1772816"/>
            <a:ext cx="792088" cy="612648"/>
          </a:xfrm>
          <a:prstGeom prst="borderCallout1">
            <a:avLst>
              <a:gd name="adj1" fmla="val 27835"/>
              <a:gd name="adj2" fmla="val 97754"/>
              <a:gd name="adj3" fmla="val 29438"/>
              <a:gd name="adj4" fmla="val 96571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uk</a:t>
            </a:r>
            <a:endParaRPr lang="cs-CZ" sz="3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Čárový popisek 1 23"/>
          <p:cNvSpPr/>
          <p:nvPr/>
        </p:nvSpPr>
        <p:spPr>
          <a:xfrm>
            <a:off x="7524328" y="620688"/>
            <a:ext cx="792088" cy="612648"/>
          </a:xfrm>
          <a:prstGeom prst="borderCallout1">
            <a:avLst>
              <a:gd name="adj1" fmla="val 27835"/>
              <a:gd name="adj2" fmla="val 97754"/>
              <a:gd name="adj3" fmla="val 29438"/>
              <a:gd name="adj4" fmla="val 99582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pl</a:t>
            </a:r>
            <a:endParaRPr lang="cs-CZ" sz="3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Vývojový diagram: alternativní postup 24"/>
          <p:cNvSpPr/>
          <p:nvPr/>
        </p:nvSpPr>
        <p:spPr>
          <a:xfrm>
            <a:off x="539552" y="116632"/>
            <a:ext cx="6912768" cy="864096"/>
          </a:xfrm>
          <a:prstGeom prst="flowChartAlternateProcess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Znáš, některé národní domény?</a:t>
            </a:r>
            <a:endParaRPr lang="cs-CZ" sz="3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Čárový popisek 1 25"/>
          <p:cNvSpPr/>
          <p:nvPr/>
        </p:nvSpPr>
        <p:spPr>
          <a:xfrm>
            <a:off x="3203848" y="6093296"/>
            <a:ext cx="792088" cy="612648"/>
          </a:xfrm>
          <a:prstGeom prst="borderCallout1">
            <a:avLst>
              <a:gd name="adj1" fmla="val 27835"/>
              <a:gd name="adj2" fmla="val 97754"/>
              <a:gd name="adj3" fmla="val 28140"/>
              <a:gd name="adj4" fmla="val 98579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it</a:t>
            </a:r>
            <a:endParaRPr lang="cs-CZ" sz="3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Čárový popisek 1 26"/>
          <p:cNvSpPr/>
          <p:nvPr/>
        </p:nvSpPr>
        <p:spPr>
          <a:xfrm>
            <a:off x="6732240" y="6021288"/>
            <a:ext cx="792088" cy="612648"/>
          </a:xfrm>
          <a:prstGeom prst="borderCallout1">
            <a:avLst>
              <a:gd name="adj1" fmla="val 27835"/>
              <a:gd name="adj2" fmla="val 97754"/>
              <a:gd name="adj3" fmla="val 28140"/>
              <a:gd name="adj4" fmla="val 98579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at</a:t>
            </a:r>
            <a:endParaRPr lang="cs-CZ" sz="3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Čárový popisek 1 27"/>
          <p:cNvSpPr/>
          <p:nvPr/>
        </p:nvSpPr>
        <p:spPr>
          <a:xfrm>
            <a:off x="5940152" y="6021288"/>
            <a:ext cx="792088" cy="612648"/>
          </a:xfrm>
          <a:prstGeom prst="borderCallout1">
            <a:avLst>
              <a:gd name="adj1" fmla="val 36920"/>
              <a:gd name="adj2" fmla="val 363"/>
              <a:gd name="adj3" fmla="val -317091"/>
              <a:gd name="adj4" fmla="val -181652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29" name="Čárový popisek 1 28"/>
          <p:cNvSpPr/>
          <p:nvPr/>
        </p:nvSpPr>
        <p:spPr>
          <a:xfrm>
            <a:off x="2411760" y="6093296"/>
            <a:ext cx="792088" cy="612648"/>
          </a:xfrm>
          <a:prstGeom prst="borderCallout1">
            <a:avLst>
              <a:gd name="adj1" fmla="val -718"/>
              <a:gd name="adj2" fmla="val 43528"/>
              <a:gd name="adj3" fmla="val -256091"/>
              <a:gd name="adj4" fmla="val 188766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>
            <a:duotone>
              <a:prstClr val="black"/>
              <a:srgbClr val="D9C3A5">
                <a:tint val="50000"/>
                <a:satMod val="180000"/>
              </a:srgbClr>
            </a:duotone>
            <a:lum bright="-8000" contrast="-1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/>
          </p:cNvSpPr>
          <p:nvPr/>
        </p:nvSpPr>
        <p:spPr>
          <a:xfrm>
            <a:off x="467544" y="764704"/>
            <a:ext cx="8229600" cy="792088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rmAutofit fontScale="92500" lnSpcReduction="10000"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5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Odkazy </a:t>
            </a:r>
            <a:endParaRPr kumimoji="0" lang="cs-CZ" sz="56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539552" y="1556792"/>
            <a:ext cx="79928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hangingPunct="0"/>
            <a:r>
              <a:rPr lang="cs-CZ" sz="2400" dirty="0" smtClean="0">
                <a:cs typeface="Arial" pitchFamily="34" charset="0"/>
              </a:rPr>
              <a:t>Informaci, kterou hledáme, získáme přepínáním mezi stránkami pomocí odkazů – má jinou </a:t>
            </a:r>
            <a:r>
              <a:rPr lang="cs-CZ" sz="2400" dirty="0" smtClean="0">
                <a:solidFill>
                  <a:srgbClr val="FFFF00"/>
                </a:solidFill>
                <a:cs typeface="Arial" pitchFamily="34" charset="0"/>
              </a:rPr>
              <a:t>barvu</a:t>
            </a:r>
            <a:r>
              <a:rPr lang="cs-CZ" sz="2400" dirty="0" smtClean="0">
                <a:cs typeface="Arial" pitchFamily="34" charset="0"/>
              </a:rPr>
              <a:t>, </a:t>
            </a:r>
            <a:r>
              <a:rPr lang="cs-CZ" sz="2400" u="sng" dirty="0" smtClean="0">
                <a:cs typeface="Arial" pitchFamily="34" charset="0"/>
              </a:rPr>
              <a:t>podtržení</a:t>
            </a:r>
            <a:r>
              <a:rPr lang="cs-CZ" sz="2400" dirty="0" smtClean="0">
                <a:cs typeface="Arial" pitchFamily="34" charset="0"/>
              </a:rPr>
              <a:t>. Kurzor se změní v ručičku.</a:t>
            </a:r>
            <a:endParaRPr lang="cs-CZ" sz="2000" dirty="0" smtClean="0"/>
          </a:p>
        </p:txBody>
      </p:sp>
      <p:pic>
        <p:nvPicPr>
          <p:cNvPr id="13314" name="Picture 2" descr="Ruční Point 090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4283968" y="2492896"/>
            <a:ext cx="648070" cy="648072"/>
          </a:xfrm>
          <a:prstGeom prst="rect">
            <a:avLst/>
          </a:prstGeom>
          <a:noFill/>
        </p:spPr>
      </p:pic>
      <p:sp>
        <p:nvSpPr>
          <p:cNvPr id="13315" name="Document"/>
          <p:cNvSpPr>
            <a:spLocks noEditPoints="1" noChangeArrowheads="1"/>
          </p:cNvSpPr>
          <p:nvPr/>
        </p:nvSpPr>
        <p:spPr bwMode="auto">
          <a:xfrm>
            <a:off x="7524328" y="4293096"/>
            <a:ext cx="864096" cy="1152128"/>
          </a:xfrm>
          <a:custGeom>
            <a:avLst/>
            <a:gdLst>
              <a:gd name="T0" fmla="*/ 10757 w 21600"/>
              <a:gd name="T1" fmla="*/ 21632 h 21600"/>
              <a:gd name="T2" fmla="*/ 85 w 21600"/>
              <a:gd name="T3" fmla="*/ 10849 h 21600"/>
              <a:gd name="T4" fmla="*/ 10757 w 21600"/>
              <a:gd name="T5" fmla="*/ 81 h 21600"/>
              <a:gd name="T6" fmla="*/ 21706 w 21600"/>
              <a:gd name="T7" fmla="*/ 10652 h 21600"/>
              <a:gd name="T8" fmla="*/ 10757 w 21600"/>
              <a:gd name="T9" fmla="*/ 21632 h 21600"/>
              <a:gd name="T10" fmla="*/ 0 w 21600"/>
              <a:gd name="T11" fmla="*/ 0 h 21600"/>
              <a:gd name="T12" fmla="*/ 21600 w 21600"/>
              <a:gd name="T13" fmla="*/ 0 h 21600"/>
              <a:gd name="T14" fmla="*/ 21600 w 21600"/>
              <a:gd name="T15" fmla="*/ 21600 h 21600"/>
              <a:gd name="T16" fmla="*/ 977 w 21600"/>
              <a:gd name="T17" fmla="*/ 818 h 21600"/>
              <a:gd name="T18" fmla="*/ 20622 w 21600"/>
              <a:gd name="T19" fmla="*/ 1642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</a:pathLst>
          </a:custGeom>
          <a:solidFill>
            <a:srgbClr val="D8EBB3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cs-CZ" sz="1100" dirty="0" smtClean="0">
                <a:solidFill>
                  <a:schemeClr val="bg1"/>
                </a:solidFill>
              </a:rPr>
              <a:t>www. </a:t>
            </a:r>
            <a:r>
              <a:rPr lang="cs-CZ" sz="1050" dirty="0" smtClean="0">
                <a:solidFill>
                  <a:schemeClr val="bg1"/>
                </a:solidFill>
              </a:rPr>
              <a:t>navzájem propojené stránky pomocí odkazů</a:t>
            </a:r>
            <a:endParaRPr lang="cs-CZ" sz="1100" dirty="0">
              <a:solidFill>
                <a:schemeClr val="bg1"/>
              </a:solidFill>
            </a:endParaRPr>
          </a:p>
        </p:txBody>
      </p:sp>
      <p:pic>
        <p:nvPicPr>
          <p:cNvPr id="13316" name="Picture 4" descr="C:\Program Files (x86)\Microsoft Office\MEDIA\OFFICE12\Bullets\BD21505_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14850" y="3371850"/>
            <a:ext cx="114300" cy="114300"/>
          </a:xfrm>
          <a:prstGeom prst="rect">
            <a:avLst/>
          </a:prstGeom>
          <a:noFill/>
        </p:spPr>
      </p:pic>
      <p:grpSp>
        <p:nvGrpSpPr>
          <p:cNvPr id="31" name="Skupina 30"/>
          <p:cNvGrpSpPr/>
          <p:nvPr/>
        </p:nvGrpSpPr>
        <p:grpSpPr>
          <a:xfrm>
            <a:off x="6012160" y="2996952"/>
            <a:ext cx="864096" cy="1152128"/>
            <a:chOff x="2771800" y="2996952"/>
            <a:chExt cx="864096" cy="1152128"/>
          </a:xfrm>
        </p:grpSpPr>
        <p:sp>
          <p:nvSpPr>
            <p:cNvPr id="7" name="Document"/>
            <p:cNvSpPr>
              <a:spLocks noEditPoints="1" noChangeArrowheads="1"/>
            </p:cNvSpPr>
            <p:nvPr/>
          </p:nvSpPr>
          <p:spPr bwMode="auto">
            <a:xfrm>
              <a:off x="2771800" y="2996952"/>
              <a:ext cx="864096" cy="1152128"/>
            </a:xfrm>
            <a:custGeom>
              <a:avLst/>
              <a:gdLst>
                <a:gd name="T0" fmla="*/ 10757 w 21600"/>
                <a:gd name="T1" fmla="*/ 21632 h 21600"/>
                <a:gd name="T2" fmla="*/ 85 w 21600"/>
                <a:gd name="T3" fmla="*/ 10849 h 21600"/>
                <a:gd name="T4" fmla="*/ 10757 w 21600"/>
                <a:gd name="T5" fmla="*/ 81 h 21600"/>
                <a:gd name="T6" fmla="*/ 21706 w 21600"/>
                <a:gd name="T7" fmla="*/ 10652 h 21600"/>
                <a:gd name="T8" fmla="*/ 10757 w 21600"/>
                <a:gd name="T9" fmla="*/ 21632 h 21600"/>
                <a:gd name="T10" fmla="*/ 0 w 21600"/>
                <a:gd name="T11" fmla="*/ 0 h 21600"/>
                <a:gd name="T12" fmla="*/ 21600 w 21600"/>
                <a:gd name="T13" fmla="*/ 0 h 21600"/>
                <a:gd name="T14" fmla="*/ 21600 w 21600"/>
                <a:gd name="T15" fmla="*/ 21600 h 21600"/>
                <a:gd name="T16" fmla="*/ 977 w 21600"/>
                <a:gd name="T17" fmla="*/ 818 h 21600"/>
                <a:gd name="T18" fmla="*/ 20622 w 21600"/>
                <a:gd name="T19" fmla="*/ 16429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0757" y="21632"/>
                  </a:moveTo>
                  <a:lnTo>
                    <a:pt x="5187" y="21632"/>
                  </a:lnTo>
                  <a:lnTo>
                    <a:pt x="85" y="17509"/>
                  </a:lnTo>
                  <a:lnTo>
                    <a:pt x="85" y="10849"/>
                  </a:lnTo>
                  <a:lnTo>
                    <a:pt x="85" y="81"/>
                  </a:lnTo>
                  <a:lnTo>
                    <a:pt x="10757" y="81"/>
                  </a:lnTo>
                  <a:lnTo>
                    <a:pt x="21706" y="81"/>
                  </a:lnTo>
                  <a:lnTo>
                    <a:pt x="21706" y="10652"/>
                  </a:lnTo>
                  <a:lnTo>
                    <a:pt x="21706" y="21632"/>
                  </a:lnTo>
                  <a:lnTo>
                    <a:pt x="10757" y="21632"/>
                  </a:lnTo>
                  <a:close/>
                </a:path>
                <a:path w="21600" h="21600">
                  <a:moveTo>
                    <a:pt x="85" y="17509"/>
                  </a:moveTo>
                  <a:lnTo>
                    <a:pt x="5187" y="17509"/>
                  </a:lnTo>
                  <a:lnTo>
                    <a:pt x="5187" y="21632"/>
                  </a:lnTo>
                  <a:lnTo>
                    <a:pt x="85" y="17509"/>
                  </a:lnTo>
                  <a:close/>
                </a:path>
              </a:pathLst>
            </a:custGeom>
            <a:solidFill>
              <a:srgbClr val="D8EBB3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cs-CZ" sz="1100" dirty="0" smtClean="0">
                  <a:solidFill>
                    <a:schemeClr val="bg1"/>
                  </a:solidFill>
                </a:rPr>
                <a:t>www. jablko</a:t>
              </a:r>
              <a:endParaRPr lang="cs-CZ" sz="1100" dirty="0">
                <a:solidFill>
                  <a:schemeClr val="bg1"/>
                </a:solidFill>
              </a:endParaRPr>
            </a:p>
          </p:txBody>
        </p:sp>
        <p:pic>
          <p:nvPicPr>
            <p:cNvPr id="13317" name="Picture 5" descr="C:\Users\Zdeňka\AppData\Local\Microsoft\Windows\Temporary Internet Files\Content.IE5\KT7PC8HN\MC900441708[1]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059832" y="3501008"/>
              <a:ext cx="507504" cy="507504"/>
            </a:xfrm>
            <a:prstGeom prst="rect">
              <a:avLst/>
            </a:prstGeom>
            <a:noFill/>
          </p:spPr>
        </p:pic>
      </p:grpSp>
      <p:grpSp>
        <p:nvGrpSpPr>
          <p:cNvPr id="18" name="Skupina 17"/>
          <p:cNvGrpSpPr/>
          <p:nvPr/>
        </p:nvGrpSpPr>
        <p:grpSpPr>
          <a:xfrm>
            <a:off x="3059832" y="5157192"/>
            <a:ext cx="864096" cy="1152128"/>
            <a:chOff x="2339752" y="4869160"/>
            <a:chExt cx="864096" cy="1152128"/>
          </a:xfrm>
        </p:grpSpPr>
        <p:sp>
          <p:nvSpPr>
            <p:cNvPr id="8" name="Document"/>
            <p:cNvSpPr>
              <a:spLocks noEditPoints="1" noChangeArrowheads="1"/>
            </p:cNvSpPr>
            <p:nvPr/>
          </p:nvSpPr>
          <p:spPr bwMode="auto">
            <a:xfrm>
              <a:off x="2339752" y="4869160"/>
              <a:ext cx="864096" cy="1152128"/>
            </a:xfrm>
            <a:custGeom>
              <a:avLst/>
              <a:gdLst>
                <a:gd name="T0" fmla="*/ 10757 w 21600"/>
                <a:gd name="T1" fmla="*/ 21632 h 21600"/>
                <a:gd name="T2" fmla="*/ 85 w 21600"/>
                <a:gd name="T3" fmla="*/ 10849 h 21600"/>
                <a:gd name="T4" fmla="*/ 10757 w 21600"/>
                <a:gd name="T5" fmla="*/ 81 h 21600"/>
                <a:gd name="T6" fmla="*/ 21706 w 21600"/>
                <a:gd name="T7" fmla="*/ 10652 h 21600"/>
                <a:gd name="T8" fmla="*/ 10757 w 21600"/>
                <a:gd name="T9" fmla="*/ 21632 h 21600"/>
                <a:gd name="T10" fmla="*/ 0 w 21600"/>
                <a:gd name="T11" fmla="*/ 0 h 21600"/>
                <a:gd name="T12" fmla="*/ 21600 w 21600"/>
                <a:gd name="T13" fmla="*/ 0 h 21600"/>
                <a:gd name="T14" fmla="*/ 21600 w 21600"/>
                <a:gd name="T15" fmla="*/ 21600 h 21600"/>
                <a:gd name="T16" fmla="*/ 977 w 21600"/>
                <a:gd name="T17" fmla="*/ 818 h 21600"/>
                <a:gd name="T18" fmla="*/ 20622 w 21600"/>
                <a:gd name="T19" fmla="*/ 16429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0757" y="21632"/>
                  </a:moveTo>
                  <a:lnTo>
                    <a:pt x="5187" y="21632"/>
                  </a:lnTo>
                  <a:lnTo>
                    <a:pt x="85" y="17509"/>
                  </a:lnTo>
                  <a:lnTo>
                    <a:pt x="85" y="10849"/>
                  </a:lnTo>
                  <a:lnTo>
                    <a:pt x="85" y="81"/>
                  </a:lnTo>
                  <a:lnTo>
                    <a:pt x="10757" y="81"/>
                  </a:lnTo>
                  <a:lnTo>
                    <a:pt x="21706" y="81"/>
                  </a:lnTo>
                  <a:lnTo>
                    <a:pt x="21706" y="10652"/>
                  </a:lnTo>
                  <a:lnTo>
                    <a:pt x="21706" y="21632"/>
                  </a:lnTo>
                  <a:lnTo>
                    <a:pt x="10757" y="21632"/>
                  </a:lnTo>
                  <a:close/>
                </a:path>
                <a:path w="21600" h="21600">
                  <a:moveTo>
                    <a:pt x="85" y="17509"/>
                  </a:moveTo>
                  <a:lnTo>
                    <a:pt x="5187" y="17509"/>
                  </a:lnTo>
                  <a:lnTo>
                    <a:pt x="5187" y="21632"/>
                  </a:lnTo>
                  <a:lnTo>
                    <a:pt x="85" y="17509"/>
                  </a:lnTo>
                  <a:close/>
                </a:path>
              </a:pathLst>
            </a:custGeom>
            <a:solidFill>
              <a:srgbClr val="D8EBB3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cs-CZ" sz="1100" dirty="0" smtClean="0">
                  <a:solidFill>
                    <a:schemeClr val="bg1"/>
                  </a:solidFill>
                </a:rPr>
                <a:t>www. </a:t>
              </a:r>
              <a:r>
                <a:rPr lang="cs-CZ" sz="1100" dirty="0" err="1" smtClean="0">
                  <a:solidFill>
                    <a:schemeClr val="bg1"/>
                  </a:solidFill>
                </a:rPr>
                <a:t>ovocne</a:t>
              </a:r>
              <a:r>
                <a:rPr lang="cs-CZ" sz="1100" dirty="0" smtClean="0">
                  <a:solidFill>
                    <a:schemeClr val="bg1"/>
                  </a:solidFill>
                </a:rPr>
                <a:t> stromy </a:t>
              </a:r>
              <a:endParaRPr lang="cs-CZ" sz="1100" dirty="0">
                <a:solidFill>
                  <a:schemeClr val="bg1"/>
                </a:solidFill>
              </a:endParaRPr>
            </a:p>
          </p:txBody>
        </p:sp>
        <p:pic>
          <p:nvPicPr>
            <p:cNvPr id="13318" name="Picture 6" descr="C:\Users\Zdeňka\AppData\Local\Microsoft\Windows\Temporary Internet Files\Content.IE5\AY74N09F\MC900391406[1].wmf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699792" y="5517232"/>
              <a:ext cx="360040" cy="489483"/>
            </a:xfrm>
            <a:prstGeom prst="rect">
              <a:avLst/>
            </a:prstGeom>
            <a:noFill/>
          </p:spPr>
        </p:pic>
      </p:grpSp>
      <p:grpSp>
        <p:nvGrpSpPr>
          <p:cNvPr id="17" name="Skupina 16"/>
          <p:cNvGrpSpPr/>
          <p:nvPr/>
        </p:nvGrpSpPr>
        <p:grpSpPr>
          <a:xfrm>
            <a:off x="5652120" y="5373216"/>
            <a:ext cx="864096" cy="1152128"/>
            <a:chOff x="5652120" y="4581128"/>
            <a:chExt cx="864096" cy="1152128"/>
          </a:xfrm>
        </p:grpSpPr>
        <p:sp>
          <p:nvSpPr>
            <p:cNvPr id="16" name="Document"/>
            <p:cNvSpPr>
              <a:spLocks noEditPoints="1" noChangeArrowheads="1"/>
            </p:cNvSpPr>
            <p:nvPr/>
          </p:nvSpPr>
          <p:spPr bwMode="auto">
            <a:xfrm>
              <a:off x="5652120" y="4581128"/>
              <a:ext cx="864096" cy="1152128"/>
            </a:xfrm>
            <a:custGeom>
              <a:avLst/>
              <a:gdLst>
                <a:gd name="T0" fmla="*/ 10757 w 21600"/>
                <a:gd name="T1" fmla="*/ 21632 h 21600"/>
                <a:gd name="T2" fmla="*/ 85 w 21600"/>
                <a:gd name="T3" fmla="*/ 10849 h 21600"/>
                <a:gd name="T4" fmla="*/ 10757 w 21600"/>
                <a:gd name="T5" fmla="*/ 81 h 21600"/>
                <a:gd name="T6" fmla="*/ 21706 w 21600"/>
                <a:gd name="T7" fmla="*/ 10652 h 21600"/>
                <a:gd name="T8" fmla="*/ 10757 w 21600"/>
                <a:gd name="T9" fmla="*/ 21632 h 21600"/>
                <a:gd name="T10" fmla="*/ 0 w 21600"/>
                <a:gd name="T11" fmla="*/ 0 h 21600"/>
                <a:gd name="T12" fmla="*/ 21600 w 21600"/>
                <a:gd name="T13" fmla="*/ 0 h 21600"/>
                <a:gd name="T14" fmla="*/ 21600 w 21600"/>
                <a:gd name="T15" fmla="*/ 21600 h 21600"/>
                <a:gd name="T16" fmla="*/ 977 w 21600"/>
                <a:gd name="T17" fmla="*/ 818 h 21600"/>
                <a:gd name="T18" fmla="*/ 20622 w 21600"/>
                <a:gd name="T19" fmla="*/ 16429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0757" y="21632"/>
                  </a:moveTo>
                  <a:lnTo>
                    <a:pt x="5187" y="21632"/>
                  </a:lnTo>
                  <a:lnTo>
                    <a:pt x="85" y="17509"/>
                  </a:lnTo>
                  <a:lnTo>
                    <a:pt x="85" y="10849"/>
                  </a:lnTo>
                  <a:lnTo>
                    <a:pt x="85" y="81"/>
                  </a:lnTo>
                  <a:lnTo>
                    <a:pt x="10757" y="81"/>
                  </a:lnTo>
                  <a:lnTo>
                    <a:pt x="21706" y="81"/>
                  </a:lnTo>
                  <a:lnTo>
                    <a:pt x="21706" y="10652"/>
                  </a:lnTo>
                  <a:lnTo>
                    <a:pt x="21706" y="21632"/>
                  </a:lnTo>
                  <a:lnTo>
                    <a:pt x="10757" y="21632"/>
                  </a:lnTo>
                  <a:close/>
                </a:path>
                <a:path w="21600" h="21600">
                  <a:moveTo>
                    <a:pt x="85" y="17509"/>
                  </a:moveTo>
                  <a:lnTo>
                    <a:pt x="5187" y="17509"/>
                  </a:lnTo>
                  <a:lnTo>
                    <a:pt x="5187" y="21632"/>
                  </a:lnTo>
                  <a:lnTo>
                    <a:pt x="85" y="17509"/>
                  </a:lnTo>
                  <a:close/>
                </a:path>
              </a:pathLst>
            </a:custGeom>
            <a:solidFill>
              <a:srgbClr val="D8EBB3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cs-CZ" sz="1100" dirty="0" smtClean="0">
                  <a:solidFill>
                    <a:schemeClr val="bg1"/>
                  </a:solidFill>
                </a:rPr>
                <a:t>www. recepty</a:t>
              </a:r>
              <a:endParaRPr lang="cs-CZ" sz="1100" dirty="0">
                <a:solidFill>
                  <a:schemeClr val="bg1"/>
                </a:solidFill>
              </a:endParaRPr>
            </a:p>
          </p:txBody>
        </p:sp>
        <p:pic>
          <p:nvPicPr>
            <p:cNvPr id="13319" name="Picture 7" descr="C:\Users\Zdeňka\AppData\Local\Microsoft\Windows\Temporary Internet Files\Content.IE5\WY0KJ254\MC900287189[1].wmf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5868144" y="5085184"/>
              <a:ext cx="576064" cy="591958"/>
            </a:xfrm>
            <a:prstGeom prst="rect">
              <a:avLst/>
            </a:prstGeom>
            <a:noFill/>
          </p:spPr>
        </p:pic>
      </p:grpSp>
      <p:grpSp>
        <p:nvGrpSpPr>
          <p:cNvPr id="20" name="Skupina 19"/>
          <p:cNvGrpSpPr/>
          <p:nvPr/>
        </p:nvGrpSpPr>
        <p:grpSpPr>
          <a:xfrm>
            <a:off x="2915816" y="3212976"/>
            <a:ext cx="864096" cy="1152128"/>
            <a:chOff x="5148064" y="2708920"/>
            <a:chExt cx="864096" cy="1152128"/>
          </a:xfrm>
        </p:grpSpPr>
        <p:sp>
          <p:nvSpPr>
            <p:cNvPr id="10" name="Document"/>
            <p:cNvSpPr>
              <a:spLocks noEditPoints="1" noChangeArrowheads="1"/>
            </p:cNvSpPr>
            <p:nvPr/>
          </p:nvSpPr>
          <p:spPr bwMode="auto">
            <a:xfrm>
              <a:off x="5148064" y="2708920"/>
              <a:ext cx="864096" cy="1152128"/>
            </a:xfrm>
            <a:custGeom>
              <a:avLst/>
              <a:gdLst>
                <a:gd name="T0" fmla="*/ 10757 w 21600"/>
                <a:gd name="T1" fmla="*/ 21632 h 21600"/>
                <a:gd name="T2" fmla="*/ 85 w 21600"/>
                <a:gd name="T3" fmla="*/ 10849 h 21600"/>
                <a:gd name="T4" fmla="*/ 10757 w 21600"/>
                <a:gd name="T5" fmla="*/ 81 h 21600"/>
                <a:gd name="T6" fmla="*/ 21706 w 21600"/>
                <a:gd name="T7" fmla="*/ 10652 h 21600"/>
                <a:gd name="T8" fmla="*/ 10757 w 21600"/>
                <a:gd name="T9" fmla="*/ 21632 h 21600"/>
                <a:gd name="T10" fmla="*/ 0 w 21600"/>
                <a:gd name="T11" fmla="*/ 0 h 21600"/>
                <a:gd name="T12" fmla="*/ 21600 w 21600"/>
                <a:gd name="T13" fmla="*/ 0 h 21600"/>
                <a:gd name="T14" fmla="*/ 21600 w 21600"/>
                <a:gd name="T15" fmla="*/ 21600 h 21600"/>
                <a:gd name="T16" fmla="*/ 977 w 21600"/>
                <a:gd name="T17" fmla="*/ 818 h 21600"/>
                <a:gd name="T18" fmla="*/ 20622 w 21600"/>
                <a:gd name="T19" fmla="*/ 16429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0757" y="21632"/>
                  </a:moveTo>
                  <a:lnTo>
                    <a:pt x="5187" y="21632"/>
                  </a:lnTo>
                  <a:lnTo>
                    <a:pt x="85" y="17509"/>
                  </a:lnTo>
                  <a:lnTo>
                    <a:pt x="85" y="10849"/>
                  </a:lnTo>
                  <a:lnTo>
                    <a:pt x="85" y="81"/>
                  </a:lnTo>
                  <a:lnTo>
                    <a:pt x="10757" y="81"/>
                  </a:lnTo>
                  <a:lnTo>
                    <a:pt x="21706" y="81"/>
                  </a:lnTo>
                  <a:lnTo>
                    <a:pt x="21706" y="10652"/>
                  </a:lnTo>
                  <a:lnTo>
                    <a:pt x="21706" y="21632"/>
                  </a:lnTo>
                  <a:lnTo>
                    <a:pt x="10757" y="21632"/>
                  </a:lnTo>
                  <a:close/>
                </a:path>
                <a:path w="21600" h="21600">
                  <a:moveTo>
                    <a:pt x="85" y="17509"/>
                  </a:moveTo>
                  <a:lnTo>
                    <a:pt x="5187" y="17509"/>
                  </a:lnTo>
                  <a:lnTo>
                    <a:pt x="5187" y="21632"/>
                  </a:lnTo>
                  <a:lnTo>
                    <a:pt x="85" y="17509"/>
                  </a:lnTo>
                  <a:close/>
                </a:path>
              </a:pathLst>
            </a:custGeom>
            <a:solidFill>
              <a:srgbClr val="D8EBB3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cs-CZ" sz="1100" dirty="0" smtClean="0">
                  <a:solidFill>
                    <a:schemeClr val="bg1"/>
                  </a:solidFill>
                </a:rPr>
                <a:t>www. ovoce</a:t>
              </a:r>
              <a:endParaRPr lang="cs-CZ" sz="1100" dirty="0">
                <a:solidFill>
                  <a:schemeClr val="bg1"/>
                </a:solidFill>
              </a:endParaRPr>
            </a:p>
          </p:txBody>
        </p:sp>
        <p:pic>
          <p:nvPicPr>
            <p:cNvPr id="13320" name="Picture 8" descr="C:\Users\Zdeňka\AppData\Local\Microsoft\Windows\Temporary Internet Files\Content.IE5\AY74N09F\MC900296162[1].wmf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5436096" y="3284984"/>
              <a:ext cx="576064" cy="505378"/>
            </a:xfrm>
            <a:prstGeom prst="rect">
              <a:avLst/>
            </a:prstGeom>
            <a:noFill/>
          </p:spPr>
        </p:pic>
      </p:grpSp>
      <p:grpSp>
        <p:nvGrpSpPr>
          <p:cNvPr id="29" name="Skupina 28"/>
          <p:cNvGrpSpPr/>
          <p:nvPr/>
        </p:nvGrpSpPr>
        <p:grpSpPr>
          <a:xfrm>
            <a:off x="1259632" y="4941168"/>
            <a:ext cx="864096" cy="1152128"/>
            <a:chOff x="827584" y="4653136"/>
            <a:chExt cx="864096" cy="1152128"/>
          </a:xfrm>
        </p:grpSpPr>
        <p:sp>
          <p:nvSpPr>
            <p:cNvPr id="25" name="Document"/>
            <p:cNvSpPr>
              <a:spLocks noEditPoints="1" noChangeArrowheads="1"/>
            </p:cNvSpPr>
            <p:nvPr/>
          </p:nvSpPr>
          <p:spPr bwMode="auto">
            <a:xfrm>
              <a:off x="827584" y="4653136"/>
              <a:ext cx="864096" cy="1152128"/>
            </a:xfrm>
            <a:custGeom>
              <a:avLst/>
              <a:gdLst>
                <a:gd name="T0" fmla="*/ 10757 w 21600"/>
                <a:gd name="T1" fmla="*/ 21632 h 21600"/>
                <a:gd name="T2" fmla="*/ 85 w 21600"/>
                <a:gd name="T3" fmla="*/ 10849 h 21600"/>
                <a:gd name="T4" fmla="*/ 10757 w 21600"/>
                <a:gd name="T5" fmla="*/ 81 h 21600"/>
                <a:gd name="T6" fmla="*/ 21706 w 21600"/>
                <a:gd name="T7" fmla="*/ 10652 h 21600"/>
                <a:gd name="T8" fmla="*/ 10757 w 21600"/>
                <a:gd name="T9" fmla="*/ 21632 h 21600"/>
                <a:gd name="T10" fmla="*/ 0 w 21600"/>
                <a:gd name="T11" fmla="*/ 0 h 21600"/>
                <a:gd name="T12" fmla="*/ 21600 w 21600"/>
                <a:gd name="T13" fmla="*/ 0 h 21600"/>
                <a:gd name="T14" fmla="*/ 21600 w 21600"/>
                <a:gd name="T15" fmla="*/ 21600 h 21600"/>
                <a:gd name="T16" fmla="*/ 977 w 21600"/>
                <a:gd name="T17" fmla="*/ 818 h 21600"/>
                <a:gd name="T18" fmla="*/ 20622 w 21600"/>
                <a:gd name="T19" fmla="*/ 16429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0757" y="21632"/>
                  </a:moveTo>
                  <a:lnTo>
                    <a:pt x="5187" y="21632"/>
                  </a:lnTo>
                  <a:lnTo>
                    <a:pt x="85" y="17509"/>
                  </a:lnTo>
                  <a:lnTo>
                    <a:pt x="85" y="10849"/>
                  </a:lnTo>
                  <a:lnTo>
                    <a:pt x="85" y="81"/>
                  </a:lnTo>
                  <a:lnTo>
                    <a:pt x="10757" y="81"/>
                  </a:lnTo>
                  <a:lnTo>
                    <a:pt x="21706" y="81"/>
                  </a:lnTo>
                  <a:lnTo>
                    <a:pt x="21706" y="10652"/>
                  </a:lnTo>
                  <a:lnTo>
                    <a:pt x="21706" y="21632"/>
                  </a:lnTo>
                  <a:lnTo>
                    <a:pt x="10757" y="21632"/>
                  </a:lnTo>
                  <a:close/>
                </a:path>
                <a:path w="21600" h="21600">
                  <a:moveTo>
                    <a:pt x="85" y="17509"/>
                  </a:moveTo>
                  <a:lnTo>
                    <a:pt x="5187" y="17509"/>
                  </a:lnTo>
                  <a:lnTo>
                    <a:pt x="5187" y="21632"/>
                  </a:lnTo>
                  <a:lnTo>
                    <a:pt x="85" y="17509"/>
                  </a:lnTo>
                  <a:close/>
                </a:path>
              </a:pathLst>
            </a:custGeom>
            <a:solidFill>
              <a:srgbClr val="D8EBB3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cs-CZ" sz="1100" dirty="0" smtClean="0">
                  <a:solidFill>
                    <a:schemeClr val="bg1"/>
                  </a:solidFill>
                </a:rPr>
                <a:t>www. </a:t>
              </a:r>
              <a:r>
                <a:rPr lang="cs-CZ" sz="1100" dirty="0" err="1" smtClean="0">
                  <a:solidFill>
                    <a:schemeClr val="bg1"/>
                  </a:solidFill>
                </a:rPr>
                <a:t>hruska</a:t>
              </a:r>
              <a:endParaRPr lang="cs-CZ" sz="1100" dirty="0">
                <a:solidFill>
                  <a:schemeClr val="bg1"/>
                </a:solidFill>
              </a:endParaRPr>
            </a:p>
          </p:txBody>
        </p:sp>
        <p:pic>
          <p:nvPicPr>
            <p:cNvPr id="13323" name="Picture 11" descr="C:\Users\Zdeňka\AppData\Local\Microsoft\Windows\Temporary Internet Files\Content.IE5\WY0KJ254\MC900088386[1].wmf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1115616" y="5157192"/>
              <a:ext cx="576064" cy="622395"/>
            </a:xfrm>
            <a:prstGeom prst="rect">
              <a:avLst/>
            </a:prstGeom>
            <a:noFill/>
          </p:spPr>
        </p:pic>
      </p:grpSp>
      <p:grpSp>
        <p:nvGrpSpPr>
          <p:cNvPr id="28" name="Skupina 27"/>
          <p:cNvGrpSpPr/>
          <p:nvPr/>
        </p:nvGrpSpPr>
        <p:grpSpPr>
          <a:xfrm>
            <a:off x="4499992" y="4005064"/>
            <a:ext cx="864096" cy="1152128"/>
            <a:chOff x="3707904" y="4581128"/>
            <a:chExt cx="864096" cy="1152128"/>
          </a:xfrm>
        </p:grpSpPr>
        <p:sp>
          <p:nvSpPr>
            <p:cNvPr id="9" name="Document"/>
            <p:cNvSpPr>
              <a:spLocks noEditPoints="1" noChangeArrowheads="1"/>
            </p:cNvSpPr>
            <p:nvPr/>
          </p:nvSpPr>
          <p:spPr bwMode="auto">
            <a:xfrm>
              <a:off x="3707904" y="4581128"/>
              <a:ext cx="864096" cy="1152128"/>
            </a:xfrm>
            <a:custGeom>
              <a:avLst/>
              <a:gdLst>
                <a:gd name="T0" fmla="*/ 10757 w 21600"/>
                <a:gd name="T1" fmla="*/ 21632 h 21600"/>
                <a:gd name="T2" fmla="*/ 85 w 21600"/>
                <a:gd name="T3" fmla="*/ 10849 h 21600"/>
                <a:gd name="T4" fmla="*/ 10757 w 21600"/>
                <a:gd name="T5" fmla="*/ 81 h 21600"/>
                <a:gd name="T6" fmla="*/ 21706 w 21600"/>
                <a:gd name="T7" fmla="*/ 10652 h 21600"/>
                <a:gd name="T8" fmla="*/ 10757 w 21600"/>
                <a:gd name="T9" fmla="*/ 21632 h 21600"/>
                <a:gd name="T10" fmla="*/ 0 w 21600"/>
                <a:gd name="T11" fmla="*/ 0 h 21600"/>
                <a:gd name="T12" fmla="*/ 21600 w 21600"/>
                <a:gd name="T13" fmla="*/ 0 h 21600"/>
                <a:gd name="T14" fmla="*/ 21600 w 21600"/>
                <a:gd name="T15" fmla="*/ 21600 h 21600"/>
                <a:gd name="T16" fmla="*/ 977 w 21600"/>
                <a:gd name="T17" fmla="*/ 818 h 21600"/>
                <a:gd name="T18" fmla="*/ 20622 w 21600"/>
                <a:gd name="T19" fmla="*/ 16429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0757" y="21632"/>
                  </a:moveTo>
                  <a:lnTo>
                    <a:pt x="5187" y="21632"/>
                  </a:lnTo>
                  <a:lnTo>
                    <a:pt x="85" y="17509"/>
                  </a:lnTo>
                  <a:lnTo>
                    <a:pt x="85" y="10849"/>
                  </a:lnTo>
                  <a:lnTo>
                    <a:pt x="85" y="81"/>
                  </a:lnTo>
                  <a:lnTo>
                    <a:pt x="10757" y="81"/>
                  </a:lnTo>
                  <a:lnTo>
                    <a:pt x="21706" y="81"/>
                  </a:lnTo>
                  <a:lnTo>
                    <a:pt x="21706" y="10652"/>
                  </a:lnTo>
                  <a:lnTo>
                    <a:pt x="21706" y="21632"/>
                  </a:lnTo>
                  <a:lnTo>
                    <a:pt x="10757" y="21632"/>
                  </a:lnTo>
                  <a:close/>
                </a:path>
                <a:path w="21600" h="21600">
                  <a:moveTo>
                    <a:pt x="85" y="17509"/>
                  </a:moveTo>
                  <a:lnTo>
                    <a:pt x="5187" y="17509"/>
                  </a:lnTo>
                  <a:lnTo>
                    <a:pt x="5187" y="21632"/>
                  </a:lnTo>
                  <a:lnTo>
                    <a:pt x="85" y="17509"/>
                  </a:lnTo>
                  <a:close/>
                </a:path>
              </a:pathLst>
            </a:custGeom>
            <a:solidFill>
              <a:srgbClr val="D8EBB3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cs-CZ" sz="1100" dirty="0" smtClean="0">
                  <a:solidFill>
                    <a:schemeClr val="bg1"/>
                  </a:solidFill>
                </a:rPr>
                <a:t>www. vitaminy</a:t>
              </a:r>
              <a:endParaRPr lang="cs-CZ" sz="1100" dirty="0">
                <a:solidFill>
                  <a:schemeClr val="bg1"/>
                </a:solidFill>
              </a:endParaRPr>
            </a:p>
          </p:txBody>
        </p:sp>
        <p:pic>
          <p:nvPicPr>
            <p:cNvPr id="13324" name="Picture 12" descr="C:\Users\Zdeňka\AppData\Local\Microsoft\Windows\Temporary Internet Files\Content.IE5\8O37P53K\MC900286855[1].wmf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3923928" y="5085184"/>
              <a:ext cx="576064" cy="491641"/>
            </a:xfrm>
            <a:prstGeom prst="rect">
              <a:avLst/>
            </a:prstGeom>
            <a:noFill/>
          </p:spPr>
        </p:pic>
      </p:grpSp>
      <p:sp>
        <p:nvSpPr>
          <p:cNvPr id="30" name="Vývojový diagram: alternativní postup 29"/>
          <p:cNvSpPr/>
          <p:nvPr/>
        </p:nvSpPr>
        <p:spPr>
          <a:xfrm>
            <a:off x="467544" y="260648"/>
            <a:ext cx="6912768" cy="1224136"/>
          </a:xfrm>
          <a:prstGeom prst="flowChartAlternateProcess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Naznač propojení odkazů mezi stránkami.</a:t>
            </a:r>
            <a:endParaRPr lang="cs-CZ" sz="3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6" dur="2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>
            <a:duotone>
              <a:prstClr val="black"/>
              <a:srgbClr val="D9C3A5">
                <a:tint val="50000"/>
                <a:satMod val="180000"/>
              </a:srgbClr>
            </a:duotone>
            <a:lum bright="-8000" contrast="-1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C:\Users\Zdeňka\AppData\Local\Microsoft\Windows\Temporary Internet Files\Content.IE5\KT7PC8HN\MP900402623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1844824"/>
            <a:ext cx="3742216" cy="48691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5" name="Picture 7" descr="C:\Users\Zdeňka\AppData\Local\Microsoft\Windows\Temporary Internet Files\Content.IE5\WY0KJ254\MP900402625[1]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44" y="2060848"/>
            <a:ext cx="3491231" cy="43651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64" name="Picture 16" descr="C:\Users\Zdeňka\AppData\Local\Microsoft\Windows\Temporary Internet Files\Content.IE5\8O37P53K\MC900281027[1].wm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1560" y="548680"/>
            <a:ext cx="1728192" cy="143717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8" name="Oválný popisek 17"/>
          <p:cNvSpPr/>
          <p:nvPr/>
        </p:nvSpPr>
        <p:spPr>
          <a:xfrm>
            <a:off x="1979712" y="1700808"/>
            <a:ext cx="1656184" cy="1440160"/>
          </a:xfrm>
          <a:prstGeom prst="wedgeEllipseCallou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Počkej!  Jedu ostrou zatáčku! </a:t>
            </a:r>
            <a:endParaRPr lang="cs-CZ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Oválný popisek 20"/>
          <p:cNvSpPr/>
          <p:nvPr/>
        </p:nvSpPr>
        <p:spPr>
          <a:xfrm flipH="1">
            <a:off x="4788024" y="806228"/>
            <a:ext cx="1769935" cy="1182611"/>
          </a:xfrm>
          <a:prstGeom prst="wedgeEllipseCallout">
            <a:avLst>
              <a:gd name="adj1" fmla="val -20833"/>
              <a:gd name="adj2" fmla="val 65780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Nakrmím ještě kočičku.</a:t>
            </a:r>
            <a:endParaRPr lang="cs-CZ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Elipsa 22"/>
          <p:cNvSpPr/>
          <p:nvPr/>
        </p:nvSpPr>
        <p:spPr>
          <a:xfrm>
            <a:off x="1331640" y="404664"/>
            <a:ext cx="6048672" cy="5760640"/>
          </a:xfrm>
          <a:prstGeom prst="ellipse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cs-CZ" sz="28700" dirty="0" smtClean="0">
                <a:solidFill>
                  <a:srgbClr val="FFFF00"/>
                </a:solidFill>
              </a:rPr>
              <a:t>!</a:t>
            </a:r>
            <a:r>
              <a:rPr lang="cs-CZ" sz="28700" dirty="0" smtClean="0">
                <a:solidFill>
                  <a:schemeClr val="bg1"/>
                </a:solidFill>
              </a:rPr>
              <a:t>?</a:t>
            </a:r>
            <a:r>
              <a:rPr lang="cs-CZ" sz="28700" dirty="0" smtClean="0">
                <a:solidFill>
                  <a:srgbClr val="FFFF00"/>
                </a:solidFill>
              </a:rPr>
              <a:t>!</a:t>
            </a:r>
            <a:endParaRPr lang="cs-CZ" sz="287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>
            <a:duotone>
              <a:prstClr val="black"/>
              <a:srgbClr val="D9C3A5">
                <a:tint val="50000"/>
                <a:satMod val="180000"/>
              </a:srgbClr>
            </a:duotone>
            <a:lum bright="-8000" contrast="-1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/>
          <p:nvPr/>
        </p:nvSpPr>
        <p:spPr>
          <a:xfrm>
            <a:off x="683568" y="980728"/>
            <a:ext cx="712879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err="1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Netholismus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 je všeobecně užívaný odborný termín, který označuje závislost na internetu – na prohlížení internetových stránek,             na komunikaci po chatu či na psaní e-mailů. </a:t>
            </a:r>
          </a:p>
        </p:txBody>
      </p:sp>
      <p:graphicFrame>
        <p:nvGraphicFramePr>
          <p:cNvPr id="4" name="Diagram 3"/>
          <p:cNvGraphicFramePr/>
          <p:nvPr/>
        </p:nvGraphicFramePr>
        <p:xfrm>
          <a:off x="755576" y="1844824"/>
          <a:ext cx="7056784" cy="50131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Nadpis 1"/>
          <p:cNvSpPr txBox="1">
            <a:spLocks/>
          </p:cNvSpPr>
          <p:nvPr/>
        </p:nvSpPr>
        <p:spPr>
          <a:xfrm>
            <a:off x="395536" y="260648"/>
            <a:ext cx="8229600" cy="792088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rmAutofit fontScale="92500" lnSpcReduction="10000"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5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Internet</a:t>
            </a:r>
            <a:endParaRPr kumimoji="0" lang="cs-CZ" sz="56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6FFB615-7624-45BB-89B0-59F640A4BA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graphicEl>
                                              <a:dgm id="{26FFB615-7624-45BB-89B0-59F640A4BA4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>
                                            <p:graphicEl>
                                              <a:dgm id="{26FFB615-7624-45BB-89B0-59F640A4BA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>
                                            <p:graphicEl>
                                              <a:dgm id="{26FFB615-7624-45BB-89B0-59F640A4BA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>
                                            <p:graphicEl>
                                              <a:dgm id="{26FFB615-7624-45BB-89B0-59F640A4BA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BFA6BD1-1D94-45F2-9475-199E3367EB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>
                                            <p:graphicEl>
                                              <a:dgm id="{1BFA6BD1-1D94-45F2-9475-199E3367EB9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>
                                            <p:graphicEl>
                                              <a:dgm id="{1BFA6BD1-1D94-45F2-9475-199E3367EB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>
                                            <p:graphicEl>
                                              <a:dgm id="{1BFA6BD1-1D94-45F2-9475-199E3367EB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>
                                            <p:graphicEl>
                                              <a:dgm id="{1BFA6BD1-1D94-45F2-9475-199E3367EB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137A210-911A-49A7-8402-AAF01E0B60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">
                                            <p:graphicEl>
                                              <a:dgm id="{0137A210-911A-49A7-8402-AAF01E0B60B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">
                                            <p:graphicEl>
                                              <a:dgm id="{0137A210-911A-49A7-8402-AAF01E0B60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">
                                            <p:graphicEl>
                                              <a:dgm id="{0137A210-911A-49A7-8402-AAF01E0B60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4">
                                            <p:graphicEl>
                                              <a:dgm id="{0137A210-911A-49A7-8402-AAF01E0B60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20A6CA8-9C36-4802-BEB3-219253332B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4">
                                            <p:graphicEl>
                                              <a:dgm id="{020A6CA8-9C36-4802-BEB3-219253332BD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4">
                                            <p:graphicEl>
                                              <a:dgm id="{020A6CA8-9C36-4802-BEB3-219253332B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4">
                                            <p:graphicEl>
                                              <a:dgm id="{020A6CA8-9C36-4802-BEB3-219253332B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4">
                                            <p:graphicEl>
                                              <a:dgm id="{020A6CA8-9C36-4802-BEB3-219253332B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3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DC7EDDB-7F32-4E01-BF6C-E6792A529C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4">
                                            <p:graphicEl>
                                              <a:dgm id="{4DC7EDDB-7F32-4E01-BF6C-E6792A529C1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4">
                                            <p:graphicEl>
                                              <a:dgm id="{4DC7EDDB-7F32-4E01-BF6C-E6792A529C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4">
                                            <p:graphicEl>
                                              <a:dgm id="{4DC7EDDB-7F32-4E01-BF6C-E6792A529C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4">
                                            <p:graphicEl>
                                              <a:dgm id="{4DC7EDDB-7F32-4E01-BF6C-E6792A529C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1834B24-3407-4398-9100-99C622E18A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4">
                                            <p:graphicEl>
                                              <a:dgm id="{21834B24-3407-4398-9100-99C622E18A0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4">
                                            <p:graphicEl>
                                              <a:dgm id="{21834B24-3407-4398-9100-99C622E18A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4">
                                            <p:graphicEl>
                                              <a:dgm id="{21834B24-3407-4398-9100-99C622E18A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4">
                                            <p:graphicEl>
                                              <a:dgm id="{21834B24-3407-4398-9100-99C622E18A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3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F6E3378-4E07-4B67-8B80-AB86ABFE4E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4">
                                            <p:graphicEl>
                                              <a:dgm id="{0F6E3378-4E07-4B67-8B80-AB86ABFE4EF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4">
                                            <p:graphicEl>
                                              <a:dgm id="{0F6E3378-4E07-4B67-8B80-AB86ABFE4E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4">
                                            <p:graphicEl>
                                              <a:dgm id="{0F6E3378-4E07-4B67-8B80-AB86ABFE4E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4">
                                            <p:graphicEl>
                                              <a:dgm id="{0F6E3378-4E07-4B67-8B80-AB86ABFE4E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6B879F3-DD88-439A-BA95-443063B210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4">
                                            <p:graphicEl>
                                              <a:dgm id="{76B879F3-DD88-439A-BA95-443063B2101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4">
                                            <p:graphicEl>
                                              <a:dgm id="{76B879F3-DD88-439A-BA95-443063B210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4">
                                            <p:graphicEl>
                                              <a:dgm id="{76B879F3-DD88-439A-BA95-443063B210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4">
                                            <p:graphicEl>
                                              <a:dgm id="{76B879F3-DD88-439A-BA95-443063B210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3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7A9F4E2-59E8-497D-87DA-15B55FE7AF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4">
                                            <p:graphicEl>
                                              <a:dgm id="{27A9F4E2-59E8-497D-87DA-15B55FE7AFD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4">
                                            <p:graphicEl>
                                              <a:dgm id="{27A9F4E2-59E8-497D-87DA-15B55FE7AF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4">
                                            <p:graphicEl>
                                              <a:dgm id="{27A9F4E2-59E8-497D-87DA-15B55FE7AF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4">
                                            <p:graphicEl>
                                              <a:dgm id="{27A9F4E2-59E8-497D-87DA-15B55FE7AF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1">
        <p:bldSub>
          <a:bldDgm bld="lvlOne"/>
        </p:bldSub>
      </p:bldGraphic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>
            <a:duotone>
              <a:prstClr val="black"/>
              <a:srgbClr val="D9C3A5">
                <a:tint val="50000"/>
                <a:satMod val="180000"/>
              </a:srgbClr>
            </a:duotone>
            <a:lum bright="-8000" contrast="-1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 txBox="1">
            <a:spLocks/>
          </p:cNvSpPr>
          <p:nvPr/>
        </p:nvSpPr>
        <p:spPr>
          <a:xfrm>
            <a:off x="468313" y="549275"/>
            <a:ext cx="7920111" cy="1252538"/>
          </a:xfrm>
          <a:prstGeom prst="rect">
            <a:avLst/>
          </a:prstGeom>
        </p:spPr>
        <p:txBody>
          <a:bodyPr>
            <a:normAutofit fontScale="9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Název projektu : Objevujeme svět kolem nás</a:t>
            </a:r>
            <a:br>
              <a:rPr kumimoji="0" lang="cs-CZ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cs-CZ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Reg</a:t>
            </a:r>
            <a:r>
              <a:rPr kumimoji="0" lang="cs-CZ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. číslo projektu: CZ.1.07/1.4.00/21.2040</a:t>
            </a:r>
            <a:br>
              <a:rPr kumimoji="0" lang="cs-CZ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cs-CZ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Zástupný symbol pro obsah 1"/>
          <p:cNvSpPr txBox="1">
            <a:spLocks/>
          </p:cNvSpPr>
          <p:nvPr/>
        </p:nvSpPr>
        <p:spPr>
          <a:xfrm>
            <a:off x="395288" y="2674938"/>
            <a:ext cx="8569200" cy="3451225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cs-CZ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cs-CZ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Autor : Mgr. Zdeňka Švecová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cs-CZ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Období vytvoření výukového materiálu : září 2012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cs-CZ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Vzdělávací obor : Informatika pro 2. – 5. ročník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cs-CZ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Anotace : Základy internetu, internetová adresa.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cs-CZ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Očekávaný výstup :  Seznamuje se základy internetu, poznává</a:t>
            </a:r>
            <a:r>
              <a:rPr kumimoji="0" lang="cs-CZ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lang="cs-CZ" sz="2400" dirty="0" smtClean="0">
                <a:latin typeface="+mj-lt"/>
              </a:rPr>
              <a:t>internetovou adresu.</a:t>
            </a:r>
            <a:endParaRPr kumimoji="0" lang="cs-CZ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cs-CZ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>
            <a:duotone>
              <a:prstClr val="black"/>
              <a:srgbClr val="D9C3A5">
                <a:tint val="50000"/>
                <a:satMod val="180000"/>
              </a:srgbClr>
            </a:duotone>
            <a:lum bright="-8000" contrast="-1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sz="8800" dirty="0" smtClean="0"/>
              <a:t>Internet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sz="3200" dirty="0" smtClean="0"/>
              <a:t>Prohlížeče</a:t>
            </a:r>
          </a:p>
          <a:p>
            <a:r>
              <a:rPr lang="cs-CZ" sz="3200" dirty="0" smtClean="0"/>
              <a:t>Internetové adresy</a:t>
            </a:r>
          </a:p>
          <a:p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>
            <a:duotone>
              <a:prstClr val="black"/>
              <a:srgbClr val="D9C3A5">
                <a:tint val="50000"/>
                <a:satMod val="180000"/>
              </a:srgbClr>
            </a:duotone>
            <a:lum bright="-8000" contrast="-1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611560" y="1268760"/>
            <a:ext cx="8136904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cs-CZ" dirty="0" smtClean="0"/>
          </a:p>
          <a:p>
            <a:pPr>
              <a:buFont typeface="Arial" pitchFamily="34" charset="0"/>
              <a:buChar char="•"/>
            </a:pPr>
            <a:r>
              <a:rPr lang="cs-CZ" dirty="0" smtClean="0"/>
              <a:t>VANÍČEK, Jiří a Petr ŘEZNÍČEK. </a:t>
            </a:r>
            <a:r>
              <a:rPr lang="cs-CZ" i="1" dirty="0" smtClean="0"/>
              <a:t>Informatika pro základní školy</a:t>
            </a:r>
            <a:r>
              <a:rPr lang="cs-CZ" dirty="0" smtClean="0"/>
              <a:t>. </a:t>
            </a:r>
            <a:r>
              <a:rPr lang="cs-CZ" dirty="0" err="1" smtClean="0"/>
              <a:t>Vyd</a:t>
            </a:r>
            <a:r>
              <a:rPr lang="cs-CZ" dirty="0" smtClean="0"/>
              <a:t>. 1. Brno: </a:t>
            </a:r>
            <a:r>
              <a:rPr lang="cs-CZ" dirty="0" err="1" smtClean="0"/>
              <a:t>Computer</a:t>
            </a:r>
            <a:r>
              <a:rPr lang="cs-CZ" dirty="0" smtClean="0"/>
              <a:t> </a:t>
            </a:r>
            <a:r>
              <a:rPr lang="cs-CZ" dirty="0" err="1" smtClean="0"/>
              <a:t>Press</a:t>
            </a:r>
            <a:r>
              <a:rPr lang="cs-CZ" dirty="0" smtClean="0"/>
              <a:t>, 2004, 85 s. Učebnice (</a:t>
            </a:r>
            <a:r>
              <a:rPr lang="cs-CZ" dirty="0" err="1" smtClean="0"/>
              <a:t>Computer</a:t>
            </a:r>
            <a:r>
              <a:rPr lang="cs-CZ" dirty="0" smtClean="0"/>
              <a:t> </a:t>
            </a:r>
            <a:r>
              <a:rPr lang="cs-CZ" dirty="0" err="1" smtClean="0"/>
              <a:t>Press</a:t>
            </a:r>
            <a:r>
              <a:rPr lang="cs-CZ" dirty="0" smtClean="0"/>
              <a:t>). ISBN 80-251-0196-7</a:t>
            </a:r>
          </a:p>
          <a:p>
            <a:pPr>
              <a:buFont typeface="Arial" pitchFamily="34" charset="0"/>
              <a:buChar char="•"/>
            </a:pPr>
            <a:r>
              <a:rPr lang="cs-CZ" i="1" dirty="0" smtClean="0"/>
              <a:t>Zeměkoule</a:t>
            </a:r>
            <a:r>
              <a:rPr lang="cs-CZ" dirty="0" smtClean="0"/>
              <a:t> [online]. 2012 [cit. 2012-08-23]. Dostupné z: http://office.</a:t>
            </a:r>
            <a:r>
              <a:rPr lang="cs-CZ" dirty="0" err="1" smtClean="0"/>
              <a:t>microsoft.com</a:t>
            </a:r>
            <a:r>
              <a:rPr lang="cs-CZ" dirty="0" smtClean="0"/>
              <a:t>/</a:t>
            </a:r>
            <a:r>
              <a:rPr lang="cs-CZ" dirty="0" err="1" smtClean="0"/>
              <a:t>cs</a:t>
            </a:r>
            <a:r>
              <a:rPr lang="cs-CZ" dirty="0" smtClean="0"/>
              <a:t>-</a:t>
            </a:r>
            <a:r>
              <a:rPr lang="cs-CZ" dirty="0" err="1" smtClean="0"/>
              <a:t>cz</a:t>
            </a:r>
            <a:r>
              <a:rPr lang="cs-CZ" dirty="0" smtClean="0"/>
              <a:t>/</a:t>
            </a:r>
            <a:r>
              <a:rPr lang="cs-CZ" dirty="0" err="1" smtClean="0"/>
              <a:t>images</a:t>
            </a:r>
            <a:r>
              <a:rPr lang="cs-CZ" dirty="0" smtClean="0"/>
              <a:t>/</a:t>
            </a:r>
            <a:r>
              <a:rPr lang="cs-CZ" dirty="0" err="1" smtClean="0"/>
              <a:t>results.aspx</a:t>
            </a:r>
            <a:r>
              <a:rPr lang="cs-CZ" dirty="0" smtClean="0"/>
              <a:t>?</a:t>
            </a:r>
            <a:r>
              <a:rPr lang="cs-CZ" dirty="0" err="1" smtClean="0"/>
              <a:t>qu</a:t>
            </a:r>
            <a:r>
              <a:rPr lang="cs-CZ" dirty="0" smtClean="0"/>
              <a:t>=zem%C4%9Bkoule&amp;ex=1&amp;</a:t>
            </a:r>
            <a:r>
              <a:rPr lang="cs-CZ" dirty="0" err="1" smtClean="0"/>
              <a:t>origin</a:t>
            </a:r>
            <a:r>
              <a:rPr lang="cs-CZ" dirty="0" smtClean="0"/>
              <a:t>=FX010132103#</a:t>
            </a:r>
            <a:r>
              <a:rPr lang="cs-CZ" dirty="0" err="1" smtClean="0"/>
              <a:t>ai</a:t>
            </a:r>
            <a:r>
              <a:rPr lang="cs-CZ" dirty="0" smtClean="0"/>
              <a:t>:MC900438068|</a:t>
            </a:r>
            <a:r>
              <a:rPr lang="cs-CZ" dirty="0" err="1" smtClean="0"/>
              <a:t>mt</a:t>
            </a:r>
            <a:r>
              <a:rPr lang="cs-CZ" dirty="0" smtClean="0"/>
              <a:t>:1|</a:t>
            </a:r>
          </a:p>
          <a:p>
            <a:pPr>
              <a:buFont typeface="Arial" pitchFamily="34" charset="0"/>
              <a:buChar char="•"/>
            </a:pPr>
            <a:r>
              <a:rPr lang="cs-CZ" dirty="0" err="1" smtClean="0"/>
              <a:t>Wikipedie</a:t>
            </a:r>
            <a:r>
              <a:rPr lang="cs-CZ" dirty="0" smtClean="0"/>
              <a:t>: Otevřená encyklopedie: Internet [online]. c2012 [citováno 20. 08. 2012]. Dostupný z WWW: http://cs.wikipedia.org/w/index.php?title=Internet&amp;oldid=9019091</a:t>
            </a:r>
          </a:p>
          <a:p>
            <a:pPr>
              <a:buFont typeface="Arial" pitchFamily="34" charset="0"/>
              <a:buChar char="•"/>
            </a:pPr>
            <a:r>
              <a:rPr lang="pl-PL" dirty="0" smtClean="0"/>
              <a:t>&lt;i&gt;Jak funguje internet&lt;/i&gt; [online]. 2012 [cit. 2012-08-20]. Dostupné z: http://www.stream.cz/uservideo/128119-jak-funguje-internet</a:t>
            </a:r>
            <a:endParaRPr lang="cs-CZ" dirty="0" smtClean="0"/>
          </a:p>
          <a:p>
            <a:pPr>
              <a:buFont typeface="Arial" pitchFamily="34" charset="0"/>
              <a:buChar char="•"/>
            </a:pPr>
            <a:endParaRPr lang="cs-CZ" dirty="0" smtClean="0"/>
          </a:p>
          <a:p>
            <a:pPr>
              <a:buFont typeface="Arial" pitchFamily="34" charset="0"/>
              <a:buChar char="•"/>
            </a:pPr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  <p:sp>
        <p:nvSpPr>
          <p:cNvPr id="3" name="Nadpis 1"/>
          <p:cNvSpPr txBox="1">
            <a:spLocks/>
          </p:cNvSpPr>
          <p:nvPr/>
        </p:nvSpPr>
        <p:spPr>
          <a:xfrm>
            <a:off x="539552" y="188640"/>
            <a:ext cx="7467600" cy="1143000"/>
          </a:xfrm>
          <a:prstGeom prst="rect">
            <a:avLst/>
          </a:prstGeom>
        </p:spPr>
        <p:txBody>
          <a:bodyPr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Zdroje:</a:t>
            </a:r>
            <a:endParaRPr kumimoji="0" lang="cs-CZ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>
            <a:duotone>
              <a:prstClr val="black"/>
              <a:srgbClr val="D9C3A5">
                <a:tint val="50000"/>
                <a:satMod val="180000"/>
              </a:srgbClr>
            </a:duotone>
            <a:lum bright="-8000" contrast="-1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611560" y="1268760"/>
            <a:ext cx="813690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cs-CZ" dirty="0" smtClean="0"/>
          </a:p>
          <a:p>
            <a:pPr>
              <a:buFont typeface="Arial" pitchFamily="34" charset="0"/>
              <a:buChar char="•"/>
            </a:pPr>
            <a:endParaRPr lang="cs-CZ" dirty="0" smtClean="0"/>
          </a:p>
          <a:p>
            <a:pPr>
              <a:buFont typeface="Arial" pitchFamily="34" charset="0"/>
              <a:buChar char="•"/>
            </a:pPr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  <p:sp>
        <p:nvSpPr>
          <p:cNvPr id="3" name="Nadpis 1"/>
          <p:cNvSpPr txBox="1">
            <a:spLocks/>
          </p:cNvSpPr>
          <p:nvPr/>
        </p:nvSpPr>
        <p:spPr>
          <a:xfrm>
            <a:off x="539552" y="188640"/>
            <a:ext cx="7467600" cy="1143000"/>
          </a:xfrm>
          <a:prstGeom prst="rect">
            <a:avLst/>
          </a:prstGeom>
        </p:spPr>
        <p:txBody>
          <a:bodyPr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Zdroje:</a:t>
            </a:r>
            <a:endParaRPr kumimoji="0" lang="cs-CZ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467544" y="980728"/>
            <a:ext cx="7848872" cy="86792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err="1" smtClean="0"/>
              <a:t>Wikipedie</a:t>
            </a:r>
            <a:r>
              <a:rPr lang="cs-CZ" dirty="0" smtClean="0"/>
              <a:t>: Otevřená encyklopedie: Webový prohlížeč [online]. c2012 [citováno 21. 08. 2012]. Dostupný z WWW: &lt;http://cs.wikipedia.org/w/index.php?title=Webov%C3%BD_prohl%C3%AD%C5%BEe%C4%8D&amp;oldid=9050297&gt;</a:t>
            </a:r>
          </a:p>
          <a:p>
            <a:r>
              <a:rPr lang="cs-CZ" dirty="0" err="1" smtClean="0"/>
              <a:t>Mozilla</a:t>
            </a:r>
            <a:r>
              <a:rPr lang="cs-CZ" dirty="0" smtClean="0"/>
              <a:t> </a:t>
            </a:r>
            <a:r>
              <a:rPr lang="cs-CZ" dirty="0" err="1" smtClean="0"/>
              <a:t>Firefox.jpg</a:t>
            </a:r>
            <a:r>
              <a:rPr lang="cs-CZ" dirty="0" smtClean="0"/>
              <a:t> [online]. 2012 [cit. 2012-08-21]. Dostupné z: http://upload.wikimedia.org/wikipedia/commons/6/66/Mozilla_Firefox.jpg</a:t>
            </a:r>
          </a:p>
          <a:p>
            <a:r>
              <a:rPr lang="cs-CZ" dirty="0" err="1" smtClean="0"/>
              <a:t>Google</a:t>
            </a:r>
            <a:r>
              <a:rPr lang="cs-CZ" dirty="0" smtClean="0"/>
              <a:t> Chrome-logo.</a:t>
            </a:r>
            <a:r>
              <a:rPr lang="cs-CZ" dirty="0" err="1" smtClean="0"/>
              <a:t>png</a:t>
            </a:r>
            <a:r>
              <a:rPr lang="cs-CZ" dirty="0" smtClean="0"/>
              <a:t> [online]. 2011 [cit. 2012-08-21]. Dostupné z: http://commons.wikimedia.org/wiki/File:Google_chrome-logo.png</a:t>
            </a:r>
          </a:p>
          <a:p>
            <a:r>
              <a:rPr lang="cs-CZ" dirty="0" smtClean="0"/>
              <a:t>Internet Explorer logo [online]. 2012 [cit. 2012-08-21]. Dostupné z: http://www.</a:t>
            </a:r>
            <a:r>
              <a:rPr lang="cs-CZ" dirty="0" err="1" smtClean="0"/>
              <a:t>microsoft.com</a:t>
            </a:r>
            <a:r>
              <a:rPr lang="cs-CZ" dirty="0" smtClean="0"/>
              <a:t>/</a:t>
            </a:r>
            <a:r>
              <a:rPr lang="cs-CZ" dirty="0" err="1" smtClean="0"/>
              <a:t>About</a:t>
            </a:r>
            <a:r>
              <a:rPr lang="cs-CZ" dirty="0" smtClean="0"/>
              <a:t>/</a:t>
            </a:r>
            <a:r>
              <a:rPr lang="cs-CZ" dirty="0" err="1" smtClean="0"/>
              <a:t>Legal</a:t>
            </a:r>
            <a:r>
              <a:rPr lang="cs-CZ" dirty="0" smtClean="0"/>
              <a:t>/EN/US/</a:t>
            </a:r>
            <a:r>
              <a:rPr lang="cs-CZ" dirty="0" err="1" smtClean="0"/>
              <a:t>IntellectualProperty</a:t>
            </a:r>
            <a:r>
              <a:rPr lang="cs-CZ" dirty="0" smtClean="0"/>
              <a:t>/</a:t>
            </a:r>
            <a:r>
              <a:rPr lang="cs-CZ" dirty="0" err="1" smtClean="0"/>
              <a:t>Trademarks</a:t>
            </a:r>
            <a:r>
              <a:rPr lang="cs-CZ" dirty="0" smtClean="0"/>
              <a:t>/EN-</a:t>
            </a:r>
            <a:r>
              <a:rPr lang="cs-CZ" dirty="0" err="1" smtClean="0"/>
              <a:t>US.aspx</a:t>
            </a:r>
            <a:r>
              <a:rPr lang="cs-CZ" dirty="0" smtClean="0"/>
              <a:t>#top</a:t>
            </a:r>
          </a:p>
          <a:p>
            <a:r>
              <a:rPr lang="cs-CZ" dirty="0" smtClean="0"/>
              <a:t>Safari ikona [online]. 2012 [cit. 2012-08-21]. Dostupné z: http://aux.iconpedia.net/uploads/1799254423598315604.png</a:t>
            </a:r>
          </a:p>
          <a:p>
            <a:r>
              <a:rPr lang="cs-CZ" dirty="0" smtClean="0"/>
              <a:t>Opera ikona [online]. 2012 [cit. 2012-08-21]. Dostupné z: http://www.opera.</a:t>
            </a:r>
            <a:r>
              <a:rPr lang="cs-CZ" dirty="0" err="1" smtClean="0"/>
              <a:t>com</a:t>
            </a:r>
            <a:r>
              <a:rPr lang="cs-CZ" dirty="0" smtClean="0"/>
              <a:t>/</a:t>
            </a:r>
            <a:r>
              <a:rPr lang="cs-CZ" dirty="0" err="1" smtClean="0"/>
              <a:t>press</a:t>
            </a:r>
            <a:r>
              <a:rPr lang="cs-CZ" dirty="0" smtClean="0"/>
              <a:t>/</a:t>
            </a:r>
            <a:r>
              <a:rPr lang="cs-CZ" dirty="0" err="1" smtClean="0"/>
              <a:t>resources</a:t>
            </a:r>
            <a:r>
              <a:rPr lang="cs-CZ" dirty="0" smtClean="0"/>
              <a:t>/</a:t>
            </a:r>
          </a:p>
          <a:p>
            <a:r>
              <a:rPr lang="cs-CZ" i="1" dirty="0" smtClean="0"/>
              <a:t>Mapa Evropy</a:t>
            </a:r>
            <a:r>
              <a:rPr lang="cs-CZ" dirty="0" smtClean="0"/>
              <a:t> [online]. 2006 [cit. 2012-08-23]. Dostupné z: http://wikimediafoundation.org/wiki/File:Europa_Map.png</a:t>
            </a:r>
          </a:p>
          <a:p>
            <a:r>
              <a:rPr lang="pl-PL" i="1" dirty="0" smtClean="0"/>
              <a:t>Ruka ikona</a:t>
            </a:r>
            <a:r>
              <a:rPr lang="pl-PL" dirty="0" smtClean="0"/>
              <a:t> [online]. 2012 [cit. 2012-08-23]. Dostupné z: http://www.iconspedia.com/icon/hand-point-090-icon-21218.html</a:t>
            </a:r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>
            <a:duotone>
              <a:prstClr val="black"/>
              <a:srgbClr val="D9C3A5">
                <a:tint val="50000"/>
                <a:satMod val="180000"/>
              </a:srgbClr>
            </a:duotone>
            <a:lum bright="-8000" contrast="-1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odnadpis 4"/>
          <p:cNvSpPr>
            <a:spLocks noGrp="1"/>
          </p:cNvSpPr>
          <p:nvPr>
            <p:ph type="subTitle" idx="1"/>
          </p:nvPr>
        </p:nvSpPr>
        <p:spPr>
          <a:xfrm>
            <a:off x="539552" y="2492896"/>
            <a:ext cx="7854696" cy="3888432"/>
          </a:xfrm>
        </p:spPr>
        <p:txBody>
          <a:bodyPr>
            <a:normAutofit fontScale="77500" lnSpcReduction="20000"/>
          </a:bodyPr>
          <a:lstStyle/>
          <a:p>
            <a:pPr algn="l">
              <a:buFont typeface="Arial" pitchFamily="34" charset="0"/>
              <a:buChar char="•"/>
            </a:pPr>
            <a:r>
              <a:rPr lang="cs-CZ" dirty="0" smtClean="0"/>
              <a:t>Pojem internet</a:t>
            </a:r>
          </a:p>
          <a:p>
            <a:pPr algn="l">
              <a:buFont typeface="Arial" pitchFamily="34" charset="0"/>
              <a:buChar char="•"/>
            </a:pPr>
            <a:r>
              <a:rPr lang="cs-CZ" dirty="0" smtClean="0"/>
              <a:t>Internet a svět – </a:t>
            </a:r>
            <a:r>
              <a:rPr lang="cs-CZ" i="1" dirty="0" smtClean="0">
                <a:solidFill>
                  <a:srgbClr val="FFC000"/>
                </a:solidFill>
              </a:rPr>
              <a:t>aktivní činnost žáků</a:t>
            </a:r>
          </a:p>
          <a:p>
            <a:pPr algn="l">
              <a:buFont typeface="Arial" pitchFamily="34" charset="0"/>
              <a:buChar char="•"/>
            </a:pPr>
            <a:r>
              <a:rPr lang="cs-CZ" dirty="0" smtClean="0"/>
              <a:t>Možnosti internetu – výklad</a:t>
            </a:r>
          </a:p>
          <a:p>
            <a:pPr algn="l">
              <a:buFont typeface="Arial" pitchFamily="34" charset="0"/>
              <a:buChar char="•"/>
            </a:pPr>
            <a:r>
              <a:rPr lang="cs-CZ" dirty="0" smtClean="0"/>
              <a:t>Internet – grafické znázornění</a:t>
            </a:r>
          </a:p>
          <a:p>
            <a:pPr algn="l">
              <a:buFont typeface="Arial" pitchFamily="34" charset="0"/>
              <a:buChar char="•"/>
            </a:pPr>
            <a:r>
              <a:rPr lang="cs-CZ" dirty="0" smtClean="0"/>
              <a:t>Video – jak funguje internet</a:t>
            </a:r>
          </a:p>
          <a:p>
            <a:pPr algn="l">
              <a:buFont typeface="Arial" pitchFamily="34" charset="0"/>
              <a:buChar char="•"/>
            </a:pPr>
            <a:r>
              <a:rPr lang="cs-CZ" dirty="0" smtClean="0"/>
              <a:t>Význam – služby internetu</a:t>
            </a:r>
          </a:p>
          <a:p>
            <a:pPr algn="l">
              <a:buFont typeface="Arial" pitchFamily="34" charset="0"/>
              <a:buChar char="•"/>
            </a:pPr>
            <a:r>
              <a:rPr lang="cs-CZ" dirty="0" smtClean="0"/>
              <a:t>Internetové prohlížeče – </a:t>
            </a:r>
            <a:r>
              <a:rPr lang="cs-CZ" i="1" dirty="0" smtClean="0">
                <a:solidFill>
                  <a:srgbClr val="FFC000"/>
                </a:solidFill>
              </a:rPr>
              <a:t>aktivní činnost žáků</a:t>
            </a:r>
            <a:endParaRPr lang="cs-CZ" dirty="0" smtClean="0"/>
          </a:p>
          <a:p>
            <a:pPr algn="l">
              <a:buFont typeface="Arial" pitchFamily="34" charset="0"/>
              <a:buChar char="•"/>
            </a:pPr>
            <a:r>
              <a:rPr lang="cs-CZ" dirty="0" smtClean="0"/>
              <a:t>Práce s prohlížečem – internet </a:t>
            </a:r>
            <a:r>
              <a:rPr lang="cs-CZ" dirty="0" err="1" smtClean="0"/>
              <a:t>explorer</a:t>
            </a:r>
            <a:r>
              <a:rPr lang="cs-CZ" dirty="0" smtClean="0"/>
              <a:t>, </a:t>
            </a:r>
            <a:r>
              <a:rPr lang="cs-CZ" dirty="0" err="1" smtClean="0"/>
              <a:t>google</a:t>
            </a:r>
            <a:r>
              <a:rPr lang="cs-CZ" dirty="0" smtClean="0"/>
              <a:t> chrome</a:t>
            </a:r>
          </a:p>
          <a:p>
            <a:pPr algn="l">
              <a:buFont typeface="Arial" pitchFamily="34" charset="0"/>
              <a:buChar char="•"/>
            </a:pPr>
            <a:r>
              <a:rPr lang="cs-CZ" dirty="0" smtClean="0"/>
              <a:t>Internetová adresa</a:t>
            </a:r>
          </a:p>
          <a:p>
            <a:pPr algn="l">
              <a:buFont typeface="Arial" pitchFamily="34" charset="0"/>
              <a:buChar char="•"/>
            </a:pPr>
            <a:r>
              <a:rPr lang="cs-CZ" dirty="0" smtClean="0"/>
              <a:t>Domény – </a:t>
            </a:r>
            <a:r>
              <a:rPr lang="cs-CZ" i="1" dirty="0" smtClean="0">
                <a:solidFill>
                  <a:srgbClr val="FFC000"/>
                </a:solidFill>
              </a:rPr>
              <a:t>aktivní činnost žáků</a:t>
            </a:r>
            <a:endParaRPr lang="cs-CZ" dirty="0" smtClean="0"/>
          </a:p>
          <a:p>
            <a:pPr algn="l">
              <a:buFont typeface="Arial" pitchFamily="34" charset="0"/>
              <a:buChar char="•"/>
            </a:pPr>
            <a:r>
              <a:rPr lang="cs-CZ" dirty="0" smtClean="0"/>
              <a:t>Odkazy – </a:t>
            </a:r>
            <a:r>
              <a:rPr lang="cs-CZ" i="1" dirty="0" smtClean="0">
                <a:solidFill>
                  <a:srgbClr val="FFC000"/>
                </a:solidFill>
              </a:rPr>
              <a:t>aktivní činnost žáků</a:t>
            </a:r>
            <a:endParaRPr lang="cs-CZ" dirty="0" smtClean="0"/>
          </a:p>
          <a:p>
            <a:pPr algn="l">
              <a:buFont typeface="Arial" pitchFamily="34" charset="0"/>
              <a:buChar char="•"/>
            </a:pPr>
            <a:r>
              <a:rPr lang="cs-CZ" dirty="0" smtClean="0"/>
              <a:t>Nebezpečí internetu</a:t>
            </a:r>
          </a:p>
          <a:p>
            <a:pPr algn="l">
              <a:buFont typeface="Arial" pitchFamily="34" charset="0"/>
              <a:buChar char="•"/>
            </a:pPr>
            <a:endParaRPr lang="cs-CZ" dirty="0"/>
          </a:p>
        </p:txBody>
      </p:sp>
      <p:sp>
        <p:nvSpPr>
          <p:cNvPr id="7" name="Nadpis 1"/>
          <p:cNvSpPr>
            <a:spLocks noGrp="1"/>
          </p:cNvSpPr>
          <p:nvPr>
            <p:ph type="ctrTitle"/>
          </p:nvPr>
        </p:nvSpPr>
        <p:spPr>
          <a:xfrm>
            <a:off x="611560" y="692696"/>
            <a:ext cx="7851648" cy="1828800"/>
          </a:xfrm>
        </p:spPr>
        <p:txBody>
          <a:bodyPr/>
          <a:lstStyle/>
          <a:p>
            <a:pPr algn="l"/>
            <a:r>
              <a:rPr lang="cs-CZ" sz="8800" dirty="0" smtClean="0"/>
              <a:t>Obsah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>
            <a:duotone>
              <a:prstClr val="black"/>
              <a:srgbClr val="D9C3A5">
                <a:tint val="50000"/>
                <a:satMod val="180000"/>
              </a:srgbClr>
            </a:duotone>
            <a:lum bright="-8000" contrast="-1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/>
          </p:cNvSpPr>
          <p:nvPr/>
        </p:nvSpPr>
        <p:spPr>
          <a:xfrm>
            <a:off x="467544" y="764704"/>
            <a:ext cx="8229600" cy="792088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rmAutofit lnSpcReduction="10000"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5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Internet</a:t>
            </a:r>
            <a:endParaRPr kumimoji="0" lang="cs-CZ" sz="56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Zástupný symbol pro obsah 2"/>
          <p:cNvSpPr txBox="1">
            <a:spLocks/>
          </p:cNvSpPr>
          <p:nvPr/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 lIns="0" rIns="18288">
            <a:normAutofit/>
          </a:bodyPr>
          <a:lstStyle/>
          <a:p>
            <a:pPr marL="0" marR="4572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cs-CZ" sz="31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609600" y="2087880"/>
            <a:ext cx="8229600" cy="4389120"/>
          </a:xfrm>
          <a:prstGeom prst="rect">
            <a:avLst/>
          </a:prstGeom>
        </p:spPr>
        <p:txBody>
          <a:bodyPr vert="horz" lIns="0" rIns="18288">
            <a:normAutofit/>
          </a:bodyPr>
          <a:lstStyle/>
          <a:p>
            <a:pPr marL="0" marR="4572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cs-CZ" sz="3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Internet </a:t>
            </a:r>
            <a:r>
              <a:rPr kumimoji="0" lang="cs-CZ" sz="31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je</a:t>
            </a:r>
            <a:r>
              <a:rPr kumimoji="0" lang="cs-CZ" sz="3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síť, která spojuje počítače </a:t>
            </a:r>
          </a:p>
          <a:p>
            <a:pPr marL="0" marR="4572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cs-CZ" sz="3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na celém</a:t>
            </a:r>
            <a:r>
              <a:rPr kumimoji="0" lang="cs-CZ" sz="3100" b="1" i="0" u="none" strike="noStrike" kern="1200" cap="none" spc="0" normalizeH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světě. </a:t>
            </a:r>
          </a:p>
          <a:p>
            <a:pPr marL="0" marR="4572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lang="cs-CZ" sz="3100" b="1" baseline="0" dirty="0" smtClean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  <a:p>
            <a:pPr marL="0" marR="4572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cs-CZ" sz="31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Každé 2 počítače zapojené do internetové sítě se mohou </a:t>
            </a:r>
          </a:p>
          <a:p>
            <a:pPr marL="0" marR="4572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lang="cs-CZ" sz="3100" dirty="0" smtClean="0">
              <a:latin typeface="Arial" pitchFamily="34" charset="0"/>
              <a:cs typeface="Arial" pitchFamily="34" charset="0"/>
            </a:endParaRPr>
          </a:p>
          <a:p>
            <a:pPr marL="0" marR="4572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cs-CZ" sz="3100" b="1" i="0" u="none" strike="noStrike" kern="1200" cap="none" spc="0" normalizeH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dorozumívat.</a:t>
            </a:r>
            <a:r>
              <a:rPr kumimoji="0" lang="cs-CZ" sz="31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endParaRPr kumimoji="0" lang="cs-CZ" sz="31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" dur="2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>
            <a:duotone>
              <a:prstClr val="black"/>
              <a:srgbClr val="D9C3A5">
                <a:tint val="50000"/>
                <a:satMod val="180000"/>
              </a:srgbClr>
            </a:duotone>
            <a:lum bright="-8000" contrast="-1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dpis 1"/>
          <p:cNvSpPr txBox="1">
            <a:spLocks/>
          </p:cNvSpPr>
          <p:nvPr/>
        </p:nvSpPr>
        <p:spPr>
          <a:xfrm>
            <a:off x="395536" y="692696"/>
            <a:ext cx="8229600" cy="1143000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5600" b="1" dirty="0" smtClean="0">
                <a:solidFill>
                  <a:schemeClr val="tx2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Internet</a:t>
            </a:r>
            <a:endParaRPr kumimoji="0" lang="cs-CZ" sz="56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6" name="Vývojový diagram: alternativní postup 15"/>
          <p:cNvSpPr/>
          <p:nvPr/>
        </p:nvSpPr>
        <p:spPr>
          <a:xfrm>
            <a:off x="683568" y="260648"/>
            <a:ext cx="7848872" cy="936104"/>
          </a:xfrm>
          <a:prstGeom prst="flowChartAlternateProcess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4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Spojte počítače a vytvořte síť.</a:t>
            </a:r>
            <a:endParaRPr lang="cs-CZ" sz="4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7" name="Skupina 46"/>
          <p:cNvGrpSpPr/>
          <p:nvPr/>
        </p:nvGrpSpPr>
        <p:grpSpPr>
          <a:xfrm>
            <a:off x="1763688" y="1340768"/>
            <a:ext cx="5760640" cy="5760640"/>
            <a:chOff x="2051720" y="980728"/>
            <a:chExt cx="5760640" cy="5760640"/>
          </a:xfrm>
        </p:grpSpPr>
        <p:pic>
          <p:nvPicPr>
            <p:cNvPr id="1032" name="Picture 8" descr="C:\Users\Zdeňka\AppData\Local\Microsoft\Windows\Temporary Internet Files\Content.IE5\AY74N09F\MC900438068[1]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051720" y="980728"/>
              <a:ext cx="5760640" cy="5760640"/>
            </a:xfrm>
            <a:prstGeom prst="rect">
              <a:avLst/>
            </a:prstGeom>
            <a:noFill/>
          </p:spPr>
        </p:pic>
        <p:grpSp>
          <p:nvGrpSpPr>
            <p:cNvPr id="45" name="Skupina 44"/>
            <p:cNvGrpSpPr/>
            <p:nvPr/>
          </p:nvGrpSpPr>
          <p:grpSpPr>
            <a:xfrm>
              <a:off x="2555776" y="1817440"/>
              <a:ext cx="4608512" cy="4011419"/>
              <a:chOff x="2195736" y="2204864"/>
              <a:chExt cx="4608512" cy="4011419"/>
            </a:xfrm>
          </p:grpSpPr>
          <p:pic>
            <p:nvPicPr>
              <p:cNvPr id="32" name="Picture 10"/>
              <p:cNvPicPr>
                <a:picLocks noChangeAspect="1" noChangeArrowheads="1"/>
              </p:cNvPicPr>
              <p:nvPr/>
            </p:nvPicPr>
            <p:blipFill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3131840" y="2924944"/>
                <a:ext cx="432048" cy="411019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3" name="Picture 10"/>
              <p:cNvPicPr>
                <a:picLocks noChangeAspect="1" noChangeArrowheads="1"/>
              </p:cNvPicPr>
              <p:nvPr/>
            </p:nvPicPr>
            <p:blipFill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6372200" y="2636912"/>
                <a:ext cx="432048" cy="411019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4" name="Picture 10"/>
              <p:cNvPicPr>
                <a:picLocks noChangeAspect="1" noChangeArrowheads="1"/>
              </p:cNvPicPr>
              <p:nvPr/>
            </p:nvPicPr>
            <p:blipFill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5796136" y="3429000"/>
                <a:ext cx="432048" cy="411019"/>
              </a:xfrm>
              <a:prstGeom prst="rect">
                <a:avLst/>
              </a:prstGeom>
              <a:solidFill>
                <a:srgbClr val="00B0F0"/>
              </a:solidFill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7" name="Picture 10"/>
              <p:cNvPicPr>
                <a:picLocks noChangeAspect="1" noChangeArrowheads="1"/>
              </p:cNvPicPr>
              <p:nvPr/>
            </p:nvPicPr>
            <p:blipFill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6084168" y="4365104"/>
                <a:ext cx="432048" cy="411019"/>
              </a:xfrm>
              <a:prstGeom prst="rect">
                <a:avLst/>
              </a:prstGeom>
              <a:solidFill>
                <a:schemeClr val="bg1">
                  <a:lumMod val="50000"/>
                  <a:lumOff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8" name="Picture 10"/>
              <p:cNvPicPr>
                <a:picLocks noChangeAspect="1" noChangeArrowheads="1"/>
              </p:cNvPicPr>
              <p:nvPr/>
            </p:nvPicPr>
            <p:blipFill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5508104" y="5805264"/>
                <a:ext cx="432048" cy="411019"/>
              </a:xfrm>
              <a:prstGeom prst="rect">
                <a:avLst/>
              </a:prstGeom>
              <a:solidFill>
                <a:srgbClr val="00B050"/>
              </a:solidFill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2" name="Picture 10"/>
              <p:cNvPicPr>
                <a:picLocks noChangeAspect="1" noChangeArrowheads="1"/>
              </p:cNvPicPr>
              <p:nvPr/>
            </p:nvPicPr>
            <p:blipFill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2195736" y="3789040"/>
                <a:ext cx="432048" cy="411019"/>
              </a:xfrm>
              <a:prstGeom prst="rect">
                <a:avLst/>
              </a:prstGeom>
              <a:solidFill>
                <a:srgbClr val="7030A0">
                  <a:alpha val="40000"/>
                </a:srgbClr>
              </a:solidFill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3" name="Picture 10"/>
              <p:cNvPicPr>
                <a:picLocks noChangeAspect="1" noChangeArrowheads="1"/>
              </p:cNvPicPr>
              <p:nvPr/>
            </p:nvPicPr>
            <p:blipFill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4355976" y="2204864"/>
                <a:ext cx="432048" cy="41101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4" name="Picture 10"/>
              <p:cNvPicPr>
                <a:picLocks noChangeAspect="1" noChangeArrowheads="1"/>
              </p:cNvPicPr>
              <p:nvPr/>
            </p:nvPicPr>
            <p:blipFill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3131840" y="5229200"/>
                <a:ext cx="432048" cy="411019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9525">
                <a:noFill/>
                <a:miter lim="800000"/>
                <a:headEnd/>
                <a:tailEnd/>
              </a:ln>
            </p:spPr>
          </p:pic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>
            <a:duotone>
              <a:prstClr val="black"/>
              <a:srgbClr val="D9C3A5">
                <a:tint val="50000"/>
                <a:satMod val="180000"/>
              </a:srgbClr>
            </a:duotone>
            <a:lum bright="-8000" contrast="-1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/>
          </p:cNvSpPr>
          <p:nvPr/>
        </p:nvSpPr>
        <p:spPr>
          <a:xfrm>
            <a:off x="395536" y="476672"/>
            <a:ext cx="8229600" cy="720080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rmAutofit lnSpcReduction="10000"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4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Internet</a:t>
            </a:r>
            <a:endParaRPr kumimoji="0" lang="cs-CZ" sz="48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611560" y="1340768"/>
            <a:ext cx="7992888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cs-CZ" sz="2800" dirty="0" smtClean="0"/>
              <a:t> Internet je celosvětový systém navzájem propojených počítačových sítí („síť sítí“), ve kterých mezi sebou počítače komunikují pomocí skupiny protokolů TCP/IP. Společným cílem všech lidí využívajících Internet je bezproblémová komunikace (výměna dat).</a:t>
            </a:r>
          </a:p>
          <a:p>
            <a:endParaRPr lang="cs-CZ" sz="2800" dirty="0" smtClean="0"/>
          </a:p>
          <a:p>
            <a:pPr>
              <a:buFont typeface="Arial" pitchFamily="34" charset="0"/>
              <a:buChar char="•"/>
            </a:pPr>
            <a:r>
              <a:rPr lang="cs-CZ" sz="2800" dirty="0" smtClean="0"/>
              <a:t> Nejznámější službou poskytovanou v rámci Internetu je </a:t>
            </a:r>
            <a:r>
              <a:rPr lang="cs-CZ" sz="2800" dirty="0" smtClean="0">
                <a:solidFill>
                  <a:srgbClr val="FFC000"/>
                </a:solidFill>
              </a:rPr>
              <a:t>WWW</a:t>
            </a:r>
            <a:r>
              <a:rPr lang="cs-CZ" sz="2800" dirty="0" smtClean="0"/>
              <a:t> (kombinace textu, grafiky a multimédií propojených hypertextovými odkazy) a </a:t>
            </a:r>
            <a:r>
              <a:rPr lang="cs-CZ" sz="2800" dirty="0" smtClean="0">
                <a:solidFill>
                  <a:srgbClr val="FFC000"/>
                </a:solidFill>
              </a:rPr>
              <a:t>e-mail</a:t>
            </a:r>
            <a:r>
              <a:rPr lang="cs-CZ" sz="2800" dirty="0" smtClean="0"/>
              <a:t> (elektronická pošta), avšak nalezneme v něm i desítky dalších. </a:t>
            </a:r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>
            <a:off x="1259632" y="4437112"/>
            <a:ext cx="6552728" cy="212365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cs-CZ" sz="44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Arial" pitchFamily="34" charset="0"/>
                <a:cs typeface="Arial" pitchFamily="34" charset="0"/>
              </a:rPr>
              <a:t>www </a:t>
            </a:r>
          </a:p>
          <a:p>
            <a:pPr algn="ctr"/>
            <a:r>
              <a:rPr lang="cs-CZ" sz="44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Arial" pitchFamily="34" charset="0"/>
                <a:cs typeface="Arial" pitchFamily="34" charset="0"/>
              </a:rPr>
              <a:t>= </a:t>
            </a:r>
            <a:r>
              <a:rPr lang="cs-CZ" sz="4400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Arial" pitchFamily="34" charset="0"/>
                <a:cs typeface="Arial" pitchFamily="34" charset="0"/>
              </a:rPr>
              <a:t>World</a:t>
            </a:r>
            <a:r>
              <a:rPr lang="cs-CZ" sz="44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4400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Arial" pitchFamily="34" charset="0"/>
                <a:cs typeface="Arial" pitchFamily="34" charset="0"/>
              </a:rPr>
              <a:t>Wide</a:t>
            </a:r>
            <a:r>
              <a:rPr lang="cs-CZ" sz="44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Arial" pitchFamily="34" charset="0"/>
                <a:cs typeface="Arial" pitchFamily="34" charset="0"/>
              </a:rPr>
              <a:t> Web </a:t>
            </a:r>
          </a:p>
          <a:p>
            <a:pPr algn="ctr"/>
            <a:r>
              <a:rPr lang="cs-CZ" sz="44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Arial" pitchFamily="34" charset="0"/>
                <a:cs typeface="Arial" pitchFamily="34" charset="0"/>
              </a:rPr>
              <a:t>&gt; celosvětová pavučina </a:t>
            </a:r>
            <a:endParaRPr lang="cs-CZ" sz="44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1259632" y="1340768"/>
            <a:ext cx="6552728" cy="212365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cs-CZ" sz="44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Arial" pitchFamily="34" charset="0"/>
                <a:cs typeface="Arial" pitchFamily="34" charset="0"/>
              </a:rPr>
              <a:t>server (uzel) má svou adresu – IP adresu např. 10.72.58.101</a:t>
            </a:r>
            <a:endParaRPr lang="cs-CZ" sz="44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>
            <a:duotone>
              <a:prstClr val="black"/>
              <a:srgbClr val="D9C3A5">
                <a:tint val="50000"/>
                <a:satMod val="180000"/>
              </a:srgbClr>
            </a:duotone>
            <a:lum bright="-8000" contrast="-1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Soubor:Internet map 102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63688" y="980728"/>
            <a:ext cx="5715000" cy="5715000"/>
          </a:xfrm>
          <a:prstGeom prst="rect">
            <a:avLst/>
          </a:prstGeom>
          <a:noFill/>
        </p:spPr>
      </p:pic>
      <p:sp>
        <p:nvSpPr>
          <p:cNvPr id="3" name="Nadpis 1"/>
          <p:cNvSpPr txBox="1">
            <a:spLocks/>
          </p:cNvSpPr>
          <p:nvPr/>
        </p:nvSpPr>
        <p:spPr>
          <a:xfrm>
            <a:off x="539552" y="260648"/>
            <a:ext cx="8229600" cy="792088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rmAutofit fontScale="92500"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lvl="0">
              <a:spcBef>
                <a:spcPct val="0"/>
              </a:spcBef>
            </a:pPr>
            <a:r>
              <a:rPr lang="cs-CZ" sz="4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Grafické znázornění části Internetu  </a:t>
            </a:r>
            <a:endParaRPr kumimoji="0" lang="cs-CZ" sz="48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>
            <a:duotone>
              <a:prstClr val="black"/>
              <a:srgbClr val="D9C3A5">
                <a:tint val="50000"/>
                <a:satMod val="180000"/>
              </a:srgbClr>
            </a:duotone>
            <a:lum bright="-8000" contrast="-1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547664" y="5013176"/>
            <a:ext cx="59766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 smtClean="0"/>
              <a:t>&lt;i&gt;Jak funguje internet&lt;/i&gt; [online]. 2012 [cit. 2012-08-20]. Dostupné z: http://www.stream.cz/uservideo/128119-jak-funguje-internet</a:t>
            </a:r>
            <a:endParaRPr lang="cs-CZ" sz="1400" dirty="0"/>
          </a:p>
        </p:txBody>
      </p:sp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95736" y="1484784"/>
            <a:ext cx="4475989" cy="3356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lačítko akce: Dopředu nebo Další 4">
            <a:hlinkClick r:id="rId5" highlightClick="1"/>
          </p:cNvPr>
          <p:cNvSpPr/>
          <p:nvPr/>
        </p:nvSpPr>
        <p:spPr>
          <a:xfrm>
            <a:off x="4211960" y="2636912"/>
            <a:ext cx="720080" cy="538360"/>
          </a:xfrm>
          <a:prstGeom prst="actionButtonForwardNex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467544" y="764704"/>
            <a:ext cx="8229600" cy="792088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rmAutofit lnSpcReduction="10000"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5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Jak funguje Internet</a:t>
            </a:r>
            <a:endParaRPr kumimoji="0" lang="cs-CZ" sz="56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>
            <a:duotone>
              <a:prstClr val="black"/>
              <a:srgbClr val="D9C3A5">
                <a:tint val="50000"/>
                <a:satMod val="180000"/>
              </a:srgbClr>
            </a:duotone>
            <a:lum bright="-8000" contrast="-1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/>
          </p:cNvSpPr>
          <p:nvPr/>
        </p:nvSpPr>
        <p:spPr>
          <a:xfrm rot="16200000">
            <a:off x="-2498476" y="3082652"/>
            <a:ext cx="6292080" cy="792088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rmAutofit fontScale="92500" lnSpcReduction="10000"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5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Internet</a:t>
            </a:r>
            <a:r>
              <a:rPr kumimoji="0" lang="cs-CZ" sz="5600" b="1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a jeho využití</a:t>
            </a:r>
            <a:endParaRPr kumimoji="0" lang="cs-CZ" sz="56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Elipsa 6"/>
          <p:cNvSpPr/>
          <p:nvPr/>
        </p:nvSpPr>
        <p:spPr>
          <a:xfrm>
            <a:off x="6228184" y="188640"/>
            <a:ext cx="1008112" cy="1008112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6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Webdings"/>
              </a:rPr>
              <a:t></a:t>
            </a:r>
            <a:endParaRPr lang="cs-CZ" sz="6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Elipsa 7"/>
          <p:cNvSpPr/>
          <p:nvPr/>
        </p:nvSpPr>
        <p:spPr>
          <a:xfrm>
            <a:off x="3851920" y="1340768"/>
            <a:ext cx="1008112" cy="1008112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6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Wingdings"/>
              </a:rPr>
              <a:t></a:t>
            </a:r>
            <a:endParaRPr lang="cs-CZ" sz="6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Elipsa 8"/>
          <p:cNvSpPr/>
          <p:nvPr/>
        </p:nvSpPr>
        <p:spPr>
          <a:xfrm>
            <a:off x="3851920" y="5661248"/>
            <a:ext cx="1008112" cy="1008112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6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Webdings"/>
              </a:rPr>
              <a:t></a:t>
            </a:r>
            <a:endParaRPr lang="cs-CZ" sz="6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Elipsa 9"/>
          <p:cNvSpPr/>
          <p:nvPr/>
        </p:nvSpPr>
        <p:spPr>
          <a:xfrm>
            <a:off x="5004048" y="1268760"/>
            <a:ext cx="1008112" cy="1008112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6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Webdings"/>
              </a:rPr>
              <a:t>@</a:t>
            </a:r>
            <a:endParaRPr lang="cs-CZ" sz="6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Elipsa 10"/>
          <p:cNvSpPr/>
          <p:nvPr/>
        </p:nvSpPr>
        <p:spPr>
          <a:xfrm>
            <a:off x="2699792" y="1268760"/>
            <a:ext cx="1008112" cy="1008112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6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Webdings"/>
              </a:rPr>
              <a:t></a:t>
            </a:r>
            <a:endParaRPr lang="cs-CZ" sz="6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Elipsa 11"/>
          <p:cNvSpPr/>
          <p:nvPr/>
        </p:nvSpPr>
        <p:spPr>
          <a:xfrm>
            <a:off x="1547664" y="1340768"/>
            <a:ext cx="1008112" cy="1008112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6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Webdings"/>
              </a:rPr>
              <a:t></a:t>
            </a:r>
            <a:endParaRPr lang="cs-CZ" sz="6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Elipsa 12"/>
          <p:cNvSpPr/>
          <p:nvPr/>
        </p:nvSpPr>
        <p:spPr>
          <a:xfrm>
            <a:off x="6228184" y="5661248"/>
            <a:ext cx="1008112" cy="1008112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6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Webdings"/>
              </a:rPr>
              <a:t></a:t>
            </a:r>
            <a:endParaRPr lang="cs-CZ" sz="6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Elipsa 13"/>
          <p:cNvSpPr/>
          <p:nvPr/>
        </p:nvSpPr>
        <p:spPr>
          <a:xfrm>
            <a:off x="1547664" y="4581128"/>
            <a:ext cx="1008112" cy="1008112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6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Webdings"/>
              </a:rPr>
              <a:t></a:t>
            </a:r>
            <a:endParaRPr lang="cs-CZ" sz="6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Elipsa 14"/>
          <p:cNvSpPr/>
          <p:nvPr/>
        </p:nvSpPr>
        <p:spPr>
          <a:xfrm>
            <a:off x="1547664" y="260648"/>
            <a:ext cx="1008112" cy="1008112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6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Webdings"/>
              </a:rPr>
              <a:t></a:t>
            </a:r>
            <a:endParaRPr lang="cs-CZ" sz="6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Elipsa 17"/>
          <p:cNvSpPr/>
          <p:nvPr/>
        </p:nvSpPr>
        <p:spPr>
          <a:xfrm>
            <a:off x="5076056" y="188640"/>
            <a:ext cx="1008112" cy="1008112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6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Webdings"/>
              </a:rPr>
              <a:t></a:t>
            </a:r>
            <a:endParaRPr lang="cs-CZ" sz="6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Elipsa 18"/>
          <p:cNvSpPr/>
          <p:nvPr/>
        </p:nvSpPr>
        <p:spPr>
          <a:xfrm>
            <a:off x="1547664" y="3501008"/>
            <a:ext cx="1008112" cy="1008112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6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Wingdings"/>
              </a:rPr>
              <a:t></a:t>
            </a:r>
            <a:endParaRPr lang="cs-CZ" sz="6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Elipsa 20"/>
          <p:cNvSpPr/>
          <p:nvPr/>
        </p:nvSpPr>
        <p:spPr>
          <a:xfrm>
            <a:off x="2699792" y="188640"/>
            <a:ext cx="1008112" cy="1008112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6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Wingdings 2"/>
              </a:rPr>
              <a:t></a:t>
            </a:r>
            <a:endParaRPr lang="cs-CZ" sz="6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5" name="Skupina 24"/>
          <p:cNvGrpSpPr/>
          <p:nvPr/>
        </p:nvGrpSpPr>
        <p:grpSpPr>
          <a:xfrm>
            <a:off x="1547664" y="2420888"/>
            <a:ext cx="1008112" cy="1008112"/>
            <a:chOff x="6012160" y="3789040"/>
            <a:chExt cx="1008112" cy="1008112"/>
          </a:xfrm>
        </p:grpSpPr>
        <p:sp>
          <p:nvSpPr>
            <p:cNvPr id="16" name="Elipsa 15"/>
            <p:cNvSpPr/>
            <p:nvPr/>
          </p:nvSpPr>
          <p:spPr>
            <a:xfrm>
              <a:off x="6012160" y="3789040"/>
              <a:ext cx="1008112" cy="1008112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6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2293" name="Picture 5" descr="C:\Users\Zdeňka\AppData\Local\Microsoft\Windows\Temporary Internet Files\Content.IE5\WY0KJ254\MC900290939[1].wmf"/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prstClr val="black"/>
                <a:schemeClr val="bg2">
                  <a:lumMod val="50000"/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>
              <a:off x="6156176" y="3933056"/>
              <a:ext cx="720080" cy="745967"/>
            </a:xfrm>
            <a:prstGeom prst="rect">
              <a:avLst/>
            </a:prstGeom>
            <a:noFill/>
          </p:spPr>
        </p:pic>
      </p:grpSp>
      <p:grpSp>
        <p:nvGrpSpPr>
          <p:cNvPr id="32" name="Skupina 31"/>
          <p:cNvGrpSpPr/>
          <p:nvPr/>
        </p:nvGrpSpPr>
        <p:grpSpPr>
          <a:xfrm>
            <a:off x="7380312" y="188640"/>
            <a:ext cx="1008112" cy="1008112"/>
            <a:chOff x="7325072" y="5534000"/>
            <a:chExt cx="1008112" cy="1008112"/>
          </a:xfrm>
        </p:grpSpPr>
        <p:sp>
          <p:nvSpPr>
            <p:cNvPr id="20" name="Elipsa 19"/>
            <p:cNvSpPr/>
            <p:nvPr/>
          </p:nvSpPr>
          <p:spPr>
            <a:xfrm>
              <a:off x="7325072" y="5534000"/>
              <a:ext cx="1008112" cy="1008112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6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2300" name="Picture 12" descr="C:\Users\Zdeňka\AppData\Local\Microsoft\Windows\Temporary Internet Files\Content.IE5\AY74N09F\MC900223670[1].wmf"/>
            <p:cNvPicPr>
              <a:picLocks noChangeAspect="1" noChangeArrowheads="1"/>
            </p:cNvPicPr>
            <p:nvPr/>
          </p:nvPicPr>
          <p:blipFill>
            <a:blip r:embed="rId5" cstate="print">
              <a:duotone>
                <a:prstClr val="black"/>
                <a:schemeClr val="tx2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>
              <a:off x="7596336" y="5661248"/>
              <a:ext cx="541708" cy="733471"/>
            </a:xfrm>
            <a:prstGeom prst="rect">
              <a:avLst/>
            </a:prstGeom>
            <a:noFill/>
          </p:spPr>
        </p:pic>
      </p:grpSp>
      <p:sp>
        <p:nvSpPr>
          <p:cNvPr id="33" name="Elipsa 32"/>
          <p:cNvSpPr/>
          <p:nvPr/>
        </p:nvSpPr>
        <p:spPr>
          <a:xfrm>
            <a:off x="6156176" y="1268760"/>
            <a:ext cx="1008112" cy="1008112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SMS</a:t>
            </a:r>
            <a:endParaRPr lang="cs-CZ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6" name="Skupina 35"/>
          <p:cNvGrpSpPr/>
          <p:nvPr/>
        </p:nvGrpSpPr>
        <p:grpSpPr>
          <a:xfrm>
            <a:off x="2699792" y="5661248"/>
            <a:ext cx="1008112" cy="1008112"/>
            <a:chOff x="1547664" y="4797152"/>
            <a:chExt cx="1008112" cy="1008112"/>
          </a:xfrm>
        </p:grpSpPr>
        <p:sp>
          <p:nvSpPr>
            <p:cNvPr id="26" name="Elipsa 25"/>
            <p:cNvSpPr/>
            <p:nvPr/>
          </p:nvSpPr>
          <p:spPr>
            <a:xfrm>
              <a:off x="1547664" y="4797152"/>
              <a:ext cx="1008112" cy="1008112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6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2302" name="Picture 14" descr="C:\Users\Zdeňka\AppData\Local\Microsoft\Windows\Temporary Internet Files\Content.IE5\AY74N09F\MC900351802[1].wmf"/>
            <p:cNvPicPr>
              <a:picLocks noChangeAspect="1" noChangeArrowheads="1"/>
            </p:cNvPicPr>
            <p:nvPr/>
          </p:nvPicPr>
          <p:blipFill>
            <a:blip r:embed="rId6" cstate="print">
              <a:duotone>
                <a:prstClr val="black"/>
                <a:schemeClr val="tx2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>
              <a:off x="1763688" y="4941168"/>
              <a:ext cx="576064" cy="790512"/>
            </a:xfrm>
            <a:prstGeom prst="rect">
              <a:avLst/>
            </a:prstGeom>
            <a:noFill/>
          </p:spPr>
        </p:pic>
      </p:grpSp>
      <p:grpSp>
        <p:nvGrpSpPr>
          <p:cNvPr id="44" name="Skupina 43"/>
          <p:cNvGrpSpPr/>
          <p:nvPr/>
        </p:nvGrpSpPr>
        <p:grpSpPr>
          <a:xfrm>
            <a:off x="5076056" y="5661248"/>
            <a:ext cx="1008112" cy="1008112"/>
            <a:chOff x="7236296" y="620688"/>
            <a:chExt cx="1008112" cy="1008112"/>
          </a:xfrm>
        </p:grpSpPr>
        <p:sp>
          <p:nvSpPr>
            <p:cNvPr id="38" name="Elipsa 37"/>
            <p:cNvSpPr/>
            <p:nvPr/>
          </p:nvSpPr>
          <p:spPr>
            <a:xfrm>
              <a:off x="7236296" y="620688"/>
              <a:ext cx="1008112" cy="1008112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6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2307" name="Picture 19" descr="C:\Users\Zdeňka\AppData\Local\Microsoft\Windows\Temporary Internet Files\Content.IE5\WY0KJ254\MC900441336[1].png"/>
            <p:cNvPicPr>
              <a:picLocks noChangeAspect="1" noChangeArrowheads="1"/>
            </p:cNvPicPr>
            <p:nvPr/>
          </p:nvPicPr>
          <p:blipFill>
            <a:blip r:embed="rId7" cstate="print">
              <a:duotone>
                <a:prstClr val="black"/>
                <a:schemeClr val="tx2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>
              <a:off x="7308304" y="692696"/>
              <a:ext cx="826368" cy="826368"/>
            </a:xfrm>
            <a:prstGeom prst="rect">
              <a:avLst/>
            </a:prstGeom>
            <a:noFill/>
          </p:spPr>
        </p:pic>
      </p:grpSp>
      <p:sp>
        <p:nvSpPr>
          <p:cNvPr id="53" name="Elipsa 52"/>
          <p:cNvSpPr/>
          <p:nvPr/>
        </p:nvSpPr>
        <p:spPr>
          <a:xfrm>
            <a:off x="1547664" y="5661248"/>
            <a:ext cx="1008112" cy="1008112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6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Webdings"/>
              </a:rPr>
              <a:t></a:t>
            </a:r>
            <a:endParaRPr lang="cs-CZ" sz="6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58" name="Skupina 57"/>
          <p:cNvGrpSpPr/>
          <p:nvPr/>
        </p:nvGrpSpPr>
        <p:grpSpPr>
          <a:xfrm>
            <a:off x="2699792" y="2420888"/>
            <a:ext cx="1008112" cy="1008112"/>
            <a:chOff x="2627784" y="3717032"/>
            <a:chExt cx="1008112" cy="1008112"/>
          </a:xfrm>
        </p:grpSpPr>
        <p:sp>
          <p:nvSpPr>
            <p:cNvPr id="55" name="Elipsa 54"/>
            <p:cNvSpPr/>
            <p:nvPr/>
          </p:nvSpPr>
          <p:spPr>
            <a:xfrm>
              <a:off x="2627784" y="3717032"/>
              <a:ext cx="1008112" cy="1008112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6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2315" name="Picture 27"/>
            <p:cNvPicPr>
              <a:picLocks noChangeAspect="1" noChangeArrowheads="1"/>
            </p:cNvPicPr>
            <p:nvPr/>
          </p:nvPicPr>
          <p:blipFill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699792" y="3861048"/>
              <a:ext cx="866775" cy="800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7" name="Elipsa 16"/>
          <p:cNvSpPr/>
          <p:nvPr/>
        </p:nvSpPr>
        <p:spPr>
          <a:xfrm>
            <a:off x="7380312" y="5661248"/>
            <a:ext cx="1008112" cy="1008112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6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Webdings"/>
              </a:rPr>
              <a:t></a:t>
            </a:r>
            <a:endParaRPr lang="cs-CZ" sz="6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66" name="Skupina 65"/>
          <p:cNvGrpSpPr/>
          <p:nvPr/>
        </p:nvGrpSpPr>
        <p:grpSpPr>
          <a:xfrm>
            <a:off x="3851920" y="2420888"/>
            <a:ext cx="1008112" cy="1008112"/>
            <a:chOff x="4067944" y="3212976"/>
            <a:chExt cx="1008112" cy="1008112"/>
          </a:xfrm>
        </p:grpSpPr>
        <p:sp>
          <p:nvSpPr>
            <p:cNvPr id="64" name="Elipsa 63"/>
            <p:cNvSpPr/>
            <p:nvPr/>
          </p:nvSpPr>
          <p:spPr>
            <a:xfrm>
              <a:off x="4067944" y="3212976"/>
              <a:ext cx="1008112" cy="1008112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6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2319" name="Picture 31"/>
            <p:cNvPicPr>
              <a:picLocks noChangeAspect="1" noChangeArrowheads="1"/>
            </p:cNvPicPr>
            <p:nvPr/>
          </p:nvPicPr>
          <p:blipFill>
            <a:blip r:embed="rId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tx2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>
              <a:off x="4139952" y="3284984"/>
              <a:ext cx="910075" cy="8138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68" name="Elipsa 67"/>
          <p:cNvSpPr/>
          <p:nvPr/>
        </p:nvSpPr>
        <p:spPr>
          <a:xfrm>
            <a:off x="5004048" y="2420888"/>
            <a:ext cx="1008112" cy="1008112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6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Webdings"/>
              </a:rPr>
              <a:t></a:t>
            </a:r>
            <a:endParaRPr lang="cs-CZ" sz="6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0" name="Elipsa 69"/>
          <p:cNvSpPr/>
          <p:nvPr/>
        </p:nvSpPr>
        <p:spPr>
          <a:xfrm>
            <a:off x="3851920" y="260648"/>
            <a:ext cx="1008112" cy="1008112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6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Webdings"/>
              </a:rPr>
              <a:t></a:t>
            </a:r>
            <a:endParaRPr lang="cs-CZ" sz="6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72" name="Skupina 71"/>
          <p:cNvGrpSpPr/>
          <p:nvPr/>
        </p:nvGrpSpPr>
        <p:grpSpPr>
          <a:xfrm>
            <a:off x="2699792" y="3573016"/>
            <a:ext cx="1008112" cy="1008112"/>
            <a:chOff x="2699792" y="3573016"/>
            <a:chExt cx="1008112" cy="1008112"/>
          </a:xfrm>
        </p:grpSpPr>
        <p:sp>
          <p:nvSpPr>
            <p:cNvPr id="37" name="Elipsa 36"/>
            <p:cNvSpPr/>
            <p:nvPr/>
          </p:nvSpPr>
          <p:spPr>
            <a:xfrm>
              <a:off x="2699792" y="3573016"/>
              <a:ext cx="1008112" cy="1008112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6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2321" name="Picture 33"/>
            <p:cNvPicPr>
              <a:picLocks noChangeAspect="1" noChangeArrowheads="1"/>
            </p:cNvPicPr>
            <p:nvPr/>
          </p:nvPicPr>
          <p:blipFill>
            <a:blip r:embed="rId1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771800" y="3573016"/>
              <a:ext cx="885825" cy="1000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1" name="Elipsa 40"/>
          <p:cNvSpPr/>
          <p:nvPr/>
        </p:nvSpPr>
        <p:spPr>
          <a:xfrm>
            <a:off x="8135888" y="5849888"/>
            <a:ext cx="1008112" cy="1008112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atd.</a:t>
            </a:r>
            <a:endParaRPr lang="cs-CZ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8" grpId="0" animBg="1"/>
      <p:bldP spid="19" grpId="0" animBg="1"/>
      <p:bldP spid="21" grpId="0" animBg="1"/>
      <p:bldP spid="33" grpId="0" animBg="1"/>
      <p:bldP spid="53" grpId="0" animBg="1"/>
      <p:bldP spid="17" grpId="0" animBg="1"/>
      <p:bldP spid="68" grpId="0" animBg="1"/>
      <p:bldP spid="70" grpId="0" animBg="1"/>
      <p:bldP spid="41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1702</TotalTime>
  <Words>1011</Words>
  <Application>Microsoft Office PowerPoint</Application>
  <PresentationFormat>Předvádění na obrazovce (4:3)</PresentationFormat>
  <Paragraphs>207</Paragraphs>
  <Slides>21</Slides>
  <Notes>10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21</vt:i4>
      </vt:variant>
    </vt:vector>
  </HeadingPairs>
  <TitlesOfParts>
    <vt:vector size="22" baseType="lpstr">
      <vt:lpstr>Tok</vt:lpstr>
      <vt:lpstr>Snímek 1</vt:lpstr>
      <vt:lpstr>Internet</vt:lpstr>
      <vt:lpstr>Obsah</vt:lpstr>
      <vt:lpstr>Snímek 4</vt:lpstr>
      <vt:lpstr>Snímek 5</vt:lpstr>
      <vt:lpstr>Snímek 6</vt:lpstr>
      <vt:lpstr>Snímek 7</vt:lpstr>
      <vt:lpstr>Snímek 8</vt:lpstr>
      <vt:lpstr>Snímek 9</vt:lpstr>
      <vt:lpstr>Snímek 10</vt:lpstr>
      <vt:lpstr>Snímek 11</vt:lpstr>
      <vt:lpstr>Snímek 12</vt:lpstr>
      <vt:lpstr>Snímek 13</vt:lpstr>
      <vt:lpstr>Snímek 14</vt:lpstr>
      <vt:lpstr>Snímek 15</vt:lpstr>
      <vt:lpstr>Snímek 16</vt:lpstr>
      <vt:lpstr>Snímek 17</vt:lpstr>
      <vt:lpstr>Snímek 18</vt:lpstr>
      <vt:lpstr>Snímek 19</vt:lpstr>
      <vt:lpstr>Snímek 20</vt:lpstr>
      <vt:lpstr>Snímek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Internet</dc:title>
  <dc:creator>Zdeňka Švecová</dc:creator>
  <cp:lastModifiedBy>Zdeňka</cp:lastModifiedBy>
  <cp:revision>165</cp:revision>
  <dcterms:created xsi:type="dcterms:W3CDTF">2012-08-20T17:26:49Z</dcterms:created>
  <dcterms:modified xsi:type="dcterms:W3CDTF">2013-06-20T18:09:34Z</dcterms:modified>
</cp:coreProperties>
</file>