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990656" cy="124745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Tento vzdělávací materiál vznikl </a:t>
            </a:r>
            <a:br>
              <a:rPr lang="cs-CZ" dirty="0" smtClean="0"/>
            </a:br>
            <a:r>
              <a:rPr lang="cs-CZ" dirty="0" smtClean="0"/>
              <a:t>v rámci projektu EU – peníze školám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983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cs-CZ" b="1" u="sng" dirty="0"/>
              <a:t>Soubory</a:t>
            </a:r>
            <a:br>
              <a:rPr lang="cs-CZ" b="1" u="sng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980728"/>
            <a:ext cx="6400800" cy="5400600"/>
          </a:xfrm>
        </p:spPr>
        <p:txBody>
          <a:bodyPr>
            <a:normAutofit fontScale="92500" lnSpcReduction="10000"/>
          </a:bodyPr>
          <a:lstStyle/>
          <a:p>
            <a:r>
              <a:rPr lang="cs-CZ" b="1" u="sng" dirty="0">
                <a:solidFill>
                  <a:schemeClr val="tx1"/>
                </a:solidFill>
              </a:rPr>
              <a:t>Pojmenování souboru se skládá </a:t>
            </a:r>
            <a:r>
              <a:rPr lang="cs-CZ" b="1" u="sng" dirty="0" smtClean="0">
                <a:solidFill>
                  <a:schemeClr val="tx1"/>
                </a:solidFill>
              </a:rPr>
              <a:t>:</a:t>
            </a:r>
          </a:p>
          <a:p>
            <a:r>
              <a:rPr lang="cs-CZ" u="sng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jméno </a:t>
            </a:r>
            <a:r>
              <a:rPr lang="cs-CZ" dirty="0" err="1">
                <a:solidFill>
                  <a:schemeClr val="tx1"/>
                </a:solidFill>
              </a:rPr>
              <a:t>souboru.tříznaková</a:t>
            </a:r>
            <a:r>
              <a:rPr lang="cs-CZ" dirty="0">
                <a:solidFill>
                  <a:schemeClr val="tx1"/>
                </a:solidFill>
              </a:rPr>
              <a:t> přípona</a:t>
            </a:r>
          </a:p>
          <a:p>
            <a:r>
              <a:rPr lang="cs-CZ" b="1" u="sng" dirty="0">
                <a:solidFill>
                  <a:schemeClr val="tx1"/>
                </a:solidFill>
              </a:rPr>
              <a:t>Závazné přípony (spustitelné soubory) :</a:t>
            </a:r>
            <a:endParaRPr lang="cs-CZ" b="1" dirty="0">
              <a:solidFill>
                <a:schemeClr val="tx1"/>
              </a:solidFill>
            </a:endParaRPr>
          </a:p>
          <a:p>
            <a:r>
              <a:rPr lang="cs-CZ" dirty="0" err="1">
                <a:solidFill>
                  <a:schemeClr val="tx1"/>
                </a:solidFill>
              </a:rPr>
              <a:t>com</a:t>
            </a:r>
            <a:r>
              <a:rPr lang="cs-CZ" dirty="0">
                <a:solidFill>
                  <a:schemeClr val="tx1"/>
                </a:solidFill>
              </a:rPr>
              <a:t> – </a:t>
            </a:r>
            <a:r>
              <a:rPr lang="cs-CZ" b="1" u="sng" dirty="0" err="1">
                <a:solidFill>
                  <a:schemeClr val="tx1"/>
                </a:solidFill>
              </a:rPr>
              <a:t>com</a:t>
            </a:r>
            <a:r>
              <a:rPr lang="cs-CZ" dirty="0" err="1">
                <a:solidFill>
                  <a:schemeClr val="tx1"/>
                </a:solidFill>
              </a:rPr>
              <a:t>mand</a:t>
            </a:r>
            <a:r>
              <a:rPr lang="cs-CZ" dirty="0">
                <a:solidFill>
                  <a:schemeClr val="tx1"/>
                </a:solidFill>
              </a:rPr>
              <a:t> – příkaz</a:t>
            </a:r>
          </a:p>
          <a:p>
            <a:r>
              <a:rPr lang="cs-CZ" dirty="0" err="1">
                <a:solidFill>
                  <a:schemeClr val="tx1"/>
                </a:solidFill>
              </a:rPr>
              <a:t>exe</a:t>
            </a:r>
            <a:r>
              <a:rPr lang="cs-CZ" dirty="0">
                <a:solidFill>
                  <a:schemeClr val="tx1"/>
                </a:solidFill>
              </a:rPr>
              <a:t> – </a:t>
            </a:r>
            <a:r>
              <a:rPr lang="cs-CZ" b="1" u="sng" dirty="0" err="1">
                <a:solidFill>
                  <a:schemeClr val="tx1"/>
                </a:solidFill>
              </a:rPr>
              <a:t>exe</a:t>
            </a:r>
            <a:r>
              <a:rPr lang="cs-CZ" dirty="0" err="1">
                <a:solidFill>
                  <a:schemeClr val="tx1"/>
                </a:solidFill>
              </a:rPr>
              <a:t>cute</a:t>
            </a:r>
            <a:r>
              <a:rPr lang="cs-CZ" dirty="0">
                <a:solidFill>
                  <a:schemeClr val="tx1"/>
                </a:solidFill>
              </a:rPr>
              <a:t> – proveď</a:t>
            </a:r>
          </a:p>
          <a:p>
            <a:r>
              <a:rPr lang="cs-CZ" dirty="0" err="1">
                <a:solidFill>
                  <a:schemeClr val="tx1"/>
                </a:solidFill>
              </a:rPr>
              <a:t>bat</a:t>
            </a:r>
            <a:r>
              <a:rPr lang="cs-CZ" dirty="0">
                <a:solidFill>
                  <a:schemeClr val="tx1"/>
                </a:solidFill>
              </a:rPr>
              <a:t> – </a:t>
            </a:r>
            <a:r>
              <a:rPr lang="cs-CZ" b="1" u="sng" dirty="0" err="1">
                <a:solidFill>
                  <a:schemeClr val="tx1"/>
                </a:solidFill>
              </a:rPr>
              <a:t>bat</a:t>
            </a:r>
            <a:r>
              <a:rPr lang="cs-CZ" dirty="0" err="1">
                <a:solidFill>
                  <a:schemeClr val="tx1"/>
                </a:solidFill>
              </a:rPr>
              <a:t>ch</a:t>
            </a:r>
            <a:r>
              <a:rPr lang="cs-CZ" dirty="0">
                <a:solidFill>
                  <a:schemeClr val="tx1"/>
                </a:solidFill>
              </a:rPr>
              <a:t> – dávka – tzv. dávkové soubory</a:t>
            </a:r>
          </a:p>
          <a:p>
            <a:r>
              <a:rPr lang="cs-CZ" b="1" u="sng" dirty="0">
                <a:solidFill>
                  <a:schemeClr val="tx1"/>
                </a:solidFill>
              </a:rPr>
              <a:t>Doporučené přípony</a:t>
            </a:r>
            <a:r>
              <a:rPr lang="cs-CZ" dirty="0">
                <a:solidFill>
                  <a:schemeClr val="tx1"/>
                </a:solidFill>
              </a:rPr>
              <a:t> (uživatelé PC podle těchto přípon poznávají, o jaký druh souboru se jedná) :</a:t>
            </a:r>
          </a:p>
          <a:p>
            <a:r>
              <a:rPr lang="cs-CZ" dirty="0" err="1">
                <a:solidFill>
                  <a:schemeClr val="tx1"/>
                </a:solidFill>
              </a:rPr>
              <a:t>dbf</a:t>
            </a:r>
            <a:r>
              <a:rPr lang="cs-CZ" dirty="0">
                <a:solidFill>
                  <a:schemeClr val="tx1"/>
                </a:solidFill>
              </a:rPr>
              <a:t> … databáze</a:t>
            </a:r>
          </a:p>
          <a:p>
            <a:r>
              <a:rPr lang="cs-CZ" dirty="0" err="1">
                <a:solidFill>
                  <a:schemeClr val="tx1"/>
                </a:solidFill>
              </a:rPr>
              <a:t>bmp</a:t>
            </a:r>
            <a:r>
              <a:rPr lang="cs-CZ" dirty="0">
                <a:solidFill>
                  <a:schemeClr val="tx1"/>
                </a:solidFill>
              </a:rPr>
              <a:t> … obrázek (tzv. bitová mapa)</a:t>
            </a:r>
          </a:p>
          <a:p>
            <a:r>
              <a:rPr lang="cs-CZ" dirty="0" err="1">
                <a:solidFill>
                  <a:schemeClr val="tx1"/>
                </a:solidFill>
              </a:rPr>
              <a:t>jpg</a:t>
            </a:r>
            <a:r>
              <a:rPr lang="cs-CZ" dirty="0">
                <a:solidFill>
                  <a:schemeClr val="tx1"/>
                </a:solidFill>
              </a:rPr>
              <a:t> … obrázek</a:t>
            </a:r>
          </a:p>
          <a:p>
            <a:r>
              <a:rPr lang="cs-CZ" dirty="0">
                <a:solidFill>
                  <a:schemeClr val="tx1"/>
                </a:solidFill>
              </a:rPr>
              <a:t>mnu … nabídka</a:t>
            </a:r>
          </a:p>
          <a:p>
            <a:r>
              <a:rPr lang="cs-CZ" dirty="0">
                <a:solidFill>
                  <a:schemeClr val="tx1"/>
                </a:solidFill>
              </a:rPr>
              <a:t>man … příručka</a:t>
            </a:r>
          </a:p>
          <a:p>
            <a:r>
              <a:rPr lang="cs-CZ" dirty="0" err="1">
                <a:solidFill>
                  <a:schemeClr val="tx1"/>
                </a:solidFill>
              </a:rPr>
              <a:t>wav</a:t>
            </a:r>
            <a:r>
              <a:rPr lang="cs-CZ" dirty="0">
                <a:solidFill>
                  <a:schemeClr val="tx1"/>
                </a:solidFill>
              </a:rPr>
              <a:t> … zvukový soubor</a:t>
            </a:r>
          </a:p>
          <a:p>
            <a:r>
              <a:rPr lang="cs-CZ" dirty="0">
                <a:solidFill>
                  <a:schemeClr val="tx1"/>
                </a:solidFill>
              </a:rPr>
              <a:t>doc … dokument (Word)</a:t>
            </a:r>
          </a:p>
          <a:p>
            <a:r>
              <a:rPr lang="cs-CZ" dirty="0" err="1">
                <a:solidFill>
                  <a:schemeClr val="tx1"/>
                </a:solidFill>
              </a:rPr>
              <a:t>xls</a:t>
            </a:r>
            <a:r>
              <a:rPr lang="cs-CZ" dirty="0">
                <a:solidFill>
                  <a:schemeClr val="tx1"/>
                </a:solidFill>
              </a:rPr>
              <a:t> … soubor vytvořený v tabulkovém procesoru Excel</a:t>
            </a:r>
          </a:p>
          <a:p>
            <a:r>
              <a:rPr lang="cs-CZ" dirty="0" err="1">
                <a:solidFill>
                  <a:schemeClr val="tx1"/>
                </a:solidFill>
              </a:rPr>
              <a:t>ppt</a:t>
            </a:r>
            <a:r>
              <a:rPr lang="cs-CZ" dirty="0">
                <a:solidFill>
                  <a:schemeClr val="tx1"/>
                </a:solidFill>
              </a:rPr>
              <a:t> … prezentace vytvořená v programu PowerPoint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384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b="1" dirty="0" smtClean="0"/>
          </a:p>
          <a:p>
            <a:r>
              <a:rPr lang="cs-CZ" b="1" dirty="0" smtClean="0"/>
              <a:t>Autor : Mgr. Martin Kolský </a:t>
            </a:r>
            <a:endParaRPr lang="cs-CZ" dirty="0"/>
          </a:p>
          <a:p>
            <a:r>
              <a:rPr lang="cs-CZ" b="1" dirty="0"/>
              <a:t>O</a:t>
            </a:r>
            <a:r>
              <a:rPr lang="cs-CZ" b="1" dirty="0" smtClean="0"/>
              <a:t>bdobí vytvoření výukového materiálu : září 2011 </a:t>
            </a:r>
            <a:endParaRPr lang="cs-CZ" dirty="0"/>
          </a:p>
          <a:p>
            <a:r>
              <a:rPr lang="cs-CZ" b="1" dirty="0"/>
              <a:t>V</a:t>
            </a:r>
            <a:r>
              <a:rPr lang="cs-CZ" b="1" dirty="0" smtClean="0"/>
              <a:t>zdělávací obor : Informatika pro 7. ročník</a:t>
            </a:r>
          </a:p>
          <a:p>
            <a:r>
              <a:rPr lang="cs-CZ" b="1" dirty="0" smtClean="0"/>
              <a:t>Anotace </a:t>
            </a:r>
            <a:r>
              <a:rPr lang="cs-CZ" b="1" dirty="0"/>
              <a:t>: Prezentace </a:t>
            </a:r>
            <a:r>
              <a:rPr lang="cs-CZ" b="1" dirty="0" smtClean="0"/>
              <a:t>vysvětluje základní pojmy nutné pro zvládnutí terminologie předmětu Informatika v 7. ročníku.</a:t>
            </a:r>
            <a:endParaRPr lang="cs-CZ" b="1" dirty="0"/>
          </a:p>
          <a:p>
            <a:r>
              <a:rPr lang="cs-CZ" b="1" dirty="0"/>
              <a:t>Očekávaný výstup : </a:t>
            </a:r>
            <a:r>
              <a:rPr lang="cs-CZ" b="1" dirty="0" smtClean="0"/>
              <a:t>Žák se orientuje v základních pojmech z výpočetní techniky.</a:t>
            </a: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Autofit/>
          </a:bodyPr>
          <a:lstStyle/>
          <a:p>
            <a:r>
              <a:rPr lang="cs-CZ" sz="3200" dirty="0"/>
              <a:t>Název projektu : Objevujeme svět kolem nás</a:t>
            </a:r>
            <a:br>
              <a:rPr lang="cs-CZ" sz="3200" dirty="0"/>
            </a:br>
            <a:r>
              <a:rPr lang="cs-CZ" sz="3200" dirty="0" err="1"/>
              <a:t>Reg</a:t>
            </a:r>
            <a:r>
              <a:rPr lang="cs-CZ" sz="3200" dirty="0"/>
              <a:t>. číslo projektu: CZ.1.07/1.4.00/21.2040</a:t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62475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894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815404"/>
          </a:xfrm>
        </p:spPr>
        <p:txBody>
          <a:bodyPr/>
          <a:lstStyle/>
          <a:p>
            <a:r>
              <a:rPr lang="cs-CZ" b="1" u="sng" dirty="0"/>
              <a:t>Pojmy hardware a software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3616425"/>
          </a:xfrm>
        </p:spPr>
        <p:txBody>
          <a:bodyPr>
            <a:noAutofit/>
          </a:bodyPr>
          <a:lstStyle/>
          <a:p>
            <a:r>
              <a:rPr lang="cs-CZ" sz="2400" b="1" u="sng" dirty="0" smtClean="0"/>
              <a:t>Hardware - </a:t>
            </a:r>
            <a:r>
              <a:rPr lang="cs-CZ" sz="2400" b="1" dirty="0"/>
              <a:t>těžké zboží, např. klávesnice</a:t>
            </a:r>
            <a:r>
              <a:rPr lang="cs-CZ" sz="2400" b="1" dirty="0" smtClean="0"/>
              <a:t>, </a:t>
            </a:r>
            <a:r>
              <a:rPr lang="cs-CZ" sz="2400" b="1" dirty="0"/>
              <a:t>myš, monitor</a:t>
            </a:r>
            <a:endParaRPr lang="cs-CZ" sz="2400" dirty="0"/>
          </a:p>
          <a:p>
            <a:r>
              <a:rPr lang="cs-CZ" sz="2400" b="1" u="sng" dirty="0"/>
              <a:t>software- </a:t>
            </a:r>
            <a:r>
              <a:rPr lang="cs-CZ" sz="2400" b="1" dirty="0"/>
              <a:t>lehké zboží, programové vybavení počítačů, např. WORD, WINDOWS, hry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6618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cs-CZ" b="1" u="sng" dirty="0"/>
              <a:t>Spouštění počítačů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400800" cy="3672408"/>
          </a:xfrm>
        </p:spPr>
        <p:txBody>
          <a:bodyPr>
            <a:noAutofit/>
          </a:bodyPr>
          <a:lstStyle/>
          <a:p>
            <a:r>
              <a:rPr lang="cs-CZ" sz="2800" b="1" dirty="0"/>
              <a:t>studený start: tlačítko POWER</a:t>
            </a:r>
          </a:p>
          <a:p>
            <a:r>
              <a:rPr lang="cs-CZ" sz="2800" b="1" dirty="0"/>
              <a:t>teplý start: </a:t>
            </a:r>
            <a:r>
              <a:rPr lang="cs-CZ" sz="2800" b="1" dirty="0" smtClean="0"/>
              <a:t>RESET</a:t>
            </a:r>
            <a:endParaRPr lang="cs-CZ" sz="2800" dirty="0"/>
          </a:p>
          <a:p>
            <a:r>
              <a:rPr lang="cs-CZ" sz="2800" b="1" dirty="0"/>
              <a:t>	 RESET ve </a:t>
            </a:r>
            <a:r>
              <a:rPr lang="cs-CZ" sz="2800" b="1" dirty="0" err="1"/>
              <a:t>windows</a:t>
            </a:r>
            <a:r>
              <a:rPr lang="cs-CZ" sz="2800" b="1" dirty="0"/>
              <a:t>  (</a:t>
            </a:r>
            <a:r>
              <a:rPr lang="cs-CZ" sz="2800" b="1" dirty="0" err="1"/>
              <a:t>tl</a:t>
            </a:r>
            <a:r>
              <a:rPr lang="cs-CZ" sz="2800" b="1" dirty="0"/>
              <a:t>. START</a:t>
            </a:r>
            <a:r>
              <a:rPr lang="cs-CZ" sz="2800" b="1" dirty="0" smtClean="0"/>
              <a:t>) nebo</a:t>
            </a:r>
            <a:endParaRPr lang="cs-CZ" sz="2800" dirty="0"/>
          </a:p>
          <a:p>
            <a:r>
              <a:rPr lang="cs-CZ" sz="2800" dirty="0"/>
              <a:t>	</a:t>
            </a:r>
            <a:r>
              <a:rPr lang="cs-CZ" sz="2800" b="1" dirty="0"/>
              <a:t> Klávesový „ </a:t>
            </a:r>
            <a:r>
              <a:rPr lang="cs-CZ" sz="2800" b="1" dirty="0" err="1"/>
              <a:t>trojhmat</a:t>
            </a:r>
            <a:r>
              <a:rPr lang="cs-CZ" sz="2800" b="1" dirty="0"/>
              <a:t>“   </a:t>
            </a:r>
            <a:endParaRPr lang="cs-CZ" sz="2800" dirty="0"/>
          </a:p>
          <a:p>
            <a:r>
              <a:rPr lang="cs-CZ" sz="2800" dirty="0"/>
              <a:t>	</a:t>
            </a:r>
            <a:r>
              <a:rPr lang="cs-CZ" sz="2800" b="1" dirty="0"/>
              <a:t>  (CTRL) (ALT) (DELETE)</a:t>
            </a:r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45711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792088"/>
          </a:xfrm>
        </p:spPr>
        <p:txBody>
          <a:bodyPr/>
          <a:lstStyle/>
          <a:p>
            <a:r>
              <a:rPr lang="cs-CZ" b="1" u="sng" dirty="0"/>
              <a:t>Spořič obrazovky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3760441"/>
          </a:xfrm>
        </p:spPr>
        <p:txBody>
          <a:bodyPr>
            <a:normAutofit lnSpcReduction="10000"/>
          </a:bodyPr>
          <a:lstStyle/>
          <a:p>
            <a:r>
              <a:rPr lang="cs-CZ" sz="2800" b="1" dirty="0"/>
              <a:t>má za úkol, po určité době, kdy se na PC nepracuje, postupně rozsvěcovat všechny body na obrazovce, aby nedocházelo k vypalování pouze některých bodů. </a:t>
            </a:r>
            <a:endParaRPr lang="cs-CZ" sz="2800" dirty="0"/>
          </a:p>
          <a:p>
            <a:r>
              <a:rPr lang="cs-CZ" sz="2800" b="1" dirty="0"/>
              <a:t>Proti TV přijímači je většinou obraz na PC </a:t>
            </a:r>
            <a:r>
              <a:rPr lang="cs-CZ" sz="2800" b="1" u="sng" dirty="0"/>
              <a:t>statický</a:t>
            </a:r>
            <a:r>
              <a:rPr lang="cs-CZ" sz="2800" b="1" dirty="0"/>
              <a:t> (nemění se), televizor nepotřebuje spořič, obraz na </a:t>
            </a:r>
            <a:r>
              <a:rPr lang="cs-CZ" sz="2800" b="1" dirty="0" smtClean="0"/>
              <a:t>něm </a:t>
            </a:r>
            <a:r>
              <a:rPr lang="cs-CZ" sz="2800" b="1" dirty="0"/>
              <a:t>je většinou </a:t>
            </a:r>
            <a:r>
              <a:rPr lang="cs-CZ" sz="2800" b="1" u="sng" dirty="0"/>
              <a:t>dynamický</a:t>
            </a:r>
            <a:r>
              <a:rPr lang="cs-CZ" sz="2800" b="1" dirty="0"/>
              <a:t> (stále se mění). 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11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792088"/>
          </a:xfrm>
        </p:spPr>
        <p:txBody>
          <a:bodyPr/>
          <a:lstStyle/>
          <a:p>
            <a:r>
              <a:rPr lang="cs-CZ" u="sng" dirty="0"/>
              <a:t>Vstupní a výstupní zařízení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059832" y="1484785"/>
            <a:ext cx="2880320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Vstupní </a:t>
            </a:r>
            <a:r>
              <a:rPr lang="cs-CZ" dirty="0" smtClean="0"/>
              <a:t>zařízení (jednotka</a:t>
            </a:r>
            <a:r>
              <a:rPr lang="cs-CZ" dirty="0"/>
              <a:t>)</a:t>
            </a:r>
          </a:p>
          <a:p>
            <a:r>
              <a:rPr lang="cs-CZ" dirty="0"/>
              <a:t>např.: klávesnice</a:t>
            </a:r>
          </a:p>
          <a:p>
            <a:r>
              <a:rPr lang="cs-CZ" dirty="0"/>
              <a:t>          </a:t>
            </a:r>
            <a:r>
              <a:rPr lang="cs-CZ" dirty="0" smtClean="0"/>
              <a:t>   myš</a:t>
            </a:r>
            <a:endParaRPr lang="cs-CZ" dirty="0"/>
          </a:p>
          <a:p>
            <a:r>
              <a:rPr lang="cs-CZ" dirty="0"/>
              <a:t>         </a:t>
            </a:r>
            <a:r>
              <a:rPr lang="cs-CZ" dirty="0" smtClean="0"/>
              <a:t>    DVD mechanika</a:t>
            </a:r>
          </a:p>
          <a:p>
            <a:r>
              <a:rPr lang="cs-CZ" dirty="0" smtClean="0"/>
              <a:t>             USB konektor</a:t>
            </a:r>
            <a:endParaRPr lang="cs-CZ" dirty="0"/>
          </a:p>
          <a:p>
            <a:r>
              <a:rPr lang="cs-CZ" dirty="0"/>
              <a:t>         </a:t>
            </a:r>
            <a:r>
              <a:rPr lang="cs-CZ" dirty="0" smtClean="0"/>
              <a:t>    </a:t>
            </a:r>
            <a:r>
              <a:rPr lang="cs-CZ" dirty="0"/>
              <a:t>výstup z jiného PC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843808" y="3651628"/>
            <a:ext cx="331236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 Základní jednotka (vlastní PC)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059832" y="4399944"/>
            <a:ext cx="2880320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Výstupní zařízení (jednotka)</a:t>
            </a:r>
          </a:p>
          <a:p>
            <a:r>
              <a:rPr lang="cs-CZ" dirty="0"/>
              <a:t>např.: monitor</a:t>
            </a:r>
          </a:p>
          <a:p>
            <a:r>
              <a:rPr lang="cs-CZ" dirty="0"/>
              <a:t>          </a:t>
            </a:r>
            <a:r>
              <a:rPr lang="cs-CZ" dirty="0" smtClean="0"/>
              <a:t>  tiskárna</a:t>
            </a:r>
            <a:endParaRPr lang="cs-CZ" dirty="0"/>
          </a:p>
          <a:p>
            <a:r>
              <a:rPr lang="cs-CZ" dirty="0"/>
              <a:t>         </a:t>
            </a:r>
            <a:r>
              <a:rPr lang="cs-CZ" dirty="0" smtClean="0"/>
              <a:t>   </a:t>
            </a:r>
            <a:r>
              <a:rPr lang="cs-CZ" dirty="0"/>
              <a:t>DVD mechanika</a:t>
            </a:r>
          </a:p>
          <a:p>
            <a:r>
              <a:rPr lang="cs-CZ" dirty="0"/>
              <a:t>             USB </a:t>
            </a:r>
            <a:r>
              <a:rPr lang="cs-CZ" dirty="0" smtClean="0"/>
              <a:t>konektor</a:t>
            </a:r>
            <a:endParaRPr lang="cs-CZ" dirty="0"/>
          </a:p>
        </p:txBody>
      </p:sp>
      <p:sp>
        <p:nvSpPr>
          <p:cNvPr id="12" name="Šipka doprava 11"/>
          <p:cNvSpPr/>
          <p:nvPr/>
        </p:nvSpPr>
        <p:spPr>
          <a:xfrm rot="5400000">
            <a:off x="4348425" y="3371147"/>
            <a:ext cx="360040" cy="200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 doprava 12"/>
          <p:cNvSpPr/>
          <p:nvPr/>
        </p:nvSpPr>
        <p:spPr>
          <a:xfrm rot="5400000">
            <a:off x="4348425" y="4119463"/>
            <a:ext cx="360040" cy="200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611560" y="5877272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dirty="0"/>
              <a:t>Vstupnímu a výstupnímu zařízení se někdy též říká PERIFERIE (okraj).</a:t>
            </a:r>
          </a:p>
        </p:txBody>
      </p:sp>
    </p:spTree>
    <p:extLst>
      <p:ext uri="{BB962C8B-B14F-4D97-AF65-F5344CB8AC3E}">
        <p14:creationId xmlns:p14="http://schemas.microsoft.com/office/powerpoint/2010/main" val="231587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296144"/>
          </a:xfrm>
        </p:spPr>
        <p:txBody>
          <a:bodyPr/>
          <a:lstStyle/>
          <a:p>
            <a:r>
              <a:rPr lang="cs-CZ" dirty="0" smtClean="0"/>
              <a:t>Dvojková soustava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328393"/>
          </a:xfrm>
        </p:spPr>
        <p:txBody>
          <a:bodyPr>
            <a:normAutofit/>
          </a:bodyPr>
          <a:lstStyle/>
          <a:p>
            <a:r>
              <a:rPr lang="cs-CZ" dirty="0" smtClean="0"/>
              <a:t>počítač </a:t>
            </a:r>
            <a:r>
              <a:rPr lang="cs-CZ" dirty="0"/>
              <a:t>počítá ve dvojkové soustavě, používá znaky 0 a </a:t>
            </a:r>
            <a:r>
              <a:rPr lang="cs-CZ" dirty="0" smtClean="0"/>
              <a:t>1.</a:t>
            </a:r>
          </a:p>
          <a:p>
            <a:pPr algn="l"/>
            <a:r>
              <a:rPr lang="cs-CZ" dirty="0" smtClean="0"/>
              <a:t>0 </a:t>
            </a:r>
            <a:r>
              <a:rPr lang="cs-CZ" dirty="0"/>
              <a:t>-  logická nula (nesvítí , nepracuje, nemá el. </a:t>
            </a:r>
            <a:r>
              <a:rPr lang="cs-CZ" dirty="0" smtClean="0"/>
              <a:t>napětí)</a:t>
            </a:r>
          </a:p>
          <a:p>
            <a:pPr algn="l"/>
            <a:r>
              <a:rPr lang="cs-CZ" dirty="0" smtClean="0"/>
              <a:t>1 </a:t>
            </a:r>
            <a:r>
              <a:rPr lang="cs-CZ" dirty="0"/>
              <a:t>-  logická jedna (svítí, pracuje, má el. napětí) </a:t>
            </a:r>
          </a:p>
          <a:p>
            <a:endParaRPr lang="cs-CZ" dirty="0"/>
          </a:p>
          <a:p>
            <a:r>
              <a:rPr lang="cs-CZ" dirty="0"/>
              <a:t>Člověk počítá v desítkové soustavě, používá znaky 0 až 9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5262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Jednotky informace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1268760"/>
            <a:ext cx="6400800" cy="3760441"/>
          </a:xfrm>
        </p:spPr>
        <p:txBody>
          <a:bodyPr>
            <a:normAutofit/>
          </a:bodyPr>
          <a:lstStyle/>
          <a:p>
            <a:endParaRPr lang="cs-CZ" dirty="0"/>
          </a:p>
          <a:p>
            <a:pPr lvl="0"/>
            <a:r>
              <a:rPr lang="cs-CZ" dirty="0"/>
              <a:t>jednotka informace „ bit “ , tj. základní objem informace, který je počítač schopen zpracovat  1 byte = 8 bitů</a:t>
            </a:r>
          </a:p>
          <a:p>
            <a:pPr lvl="0"/>
            <a:r>
              <a:rPr lang="cs-CZ" dirty="0"/>
              <a:t>1 bytem se může zaznamenat 2</a:t>
            </a:r>
            <a:r>
              <a:rPr lang="cs-CZ" baseline="30000" dirty="0"/>
              <a:t>8</a:t>
            </a:r>
            <a:r>
              <a:rPr lang="cs-CZ" dirty="0"/>
              <a:t> informací (256)</a:t>
            </a:r>
          </a:p>
          <a:p>
            <a:pPr lvl="0"/>
            <a:r>
              <a:rPr lang="cs-CZ" dirty="0"/>
              <a:t>1KB = 1024 B = 2</a:t>
            </a:r>
            <a:r>
              <a:rPr lang="cs-CZ" baseline="30000" dirty="0"/>
              <a:t>10</a:t>
            </a:r>
            <a:r>
              <a:rPr lang="cs-CZ" dirty="0"/>
              <a:t> B</a:t>
            </a:r>
          </a:p>
          <a:p>
            <a:pPr lvl="0"/>
            <a:r>
              <a:rPr lang="cs-CZ" dirty="0"/>
              <a:t>1MB= 1024 </a:t>
            </a:r>
            <a:r>
              <a:rPr lang="cs-CZ" dirty="0" smtClean="0"/>
              <a:t>x </a:t>
            </a:r>
            <a:r>
              <a:rPr lang="cs-CZ" dirty="0"/>
              <a:t>1024 = 1048 576 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4274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Složky (adresáře)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87624" y="1052736"/>
            <a:ext cx="6400800" cy="73709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Slouží k vnitřnímu členění softwaru v PC.</a:t>
            </a:r>
          </a:p>
          <a:p>
            <a:r>
              <a:rPr lang="cs-CZ" dirty="0"/>
              <a:t>Mají stromovou strukturu, např.</a:t>
            </a:r>
          </a:p>
          <a:p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1079612" y="2060848"/>
            <a:ext cx="54006" cy="2808312"/>
          </a:xfrm>
          <a:prstGeom prst="line">
            <a:avLst/>
          </a:prstGeom>
          <a:ln w="25400" cmpd="sng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3808658" y="3117717"/>
            <a:ext cx="1512168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1700064" y="2285256"/>
            <a:ext cx="1512168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779912" y="2285256"/>
            <a:ext cx="1512168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cxnSp>
        <p:nvCxnSpPr>
          <p:cNvPr id="15" name="Přímá spojnice 14"/>
          <p:cNvCxnSpPr>
            <a:endCxn id="12" idx="1"/>
          </p:cNvCxnSpPr>
          <p:nvPr/>
        </p:nvCxnSpPr>
        <p:spPr>
          <a:xfrm>
            <a:off x="1106615" y="2469922"/>
            <a:ext cx="5934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>
            <a:stCxn id="12" idx="3"/>
            <a:endCxn id="13" idx="1"/>
          </p:cNvCxnSpPr>
          <p:nvPr/>
        </p:nvCxnSpPr>
        <p:spPr>
          <a:xfrm>
            <a:off x="3212232" y="2469922"/>
            <a:ext cx="567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3496072" y="2469922"/>
            <a:ext cx="0" cy="8324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>
            <a:endCxn id="11" idx="1"/>
          </p:cNvCxnSpPr>
          <p:nvPr/>
        </p:nvCxnSpPr>
        <p:spPr>
          <a:xfrm>
            <a:off x="3496072" y="3302383"/>
            <a:ext cx="3125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03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lnění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231</TotalTime>
  <Words>399</Words>
  <Application>Microsoft Office PowerPoint</Application>
  <PresentationFormat>Předvádění na obrazovce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Vlnění</vt:lpstr>
      <vt:lpstr>Tento vzdělávací materiál vznikl  v rámci projektu EU – peníze školám</vt:lpstr>
      <vt:lpstr>Základní informace</vt:lpstr>
      <vt:lpstr>Pojmy hardware a software</vt:lpstr>
      <vt:lpstr>Spouštění počítačů  </vt:lpstr>
      <vt:lpstr>Spořič obrazovky </vt:lpstr>
      <vt:lpstr>Vstupní a výstupní zařízení</vt:lpstr>
      <vt:lpstr>Dvojková soustava</vt:lpstr>
      <vt:lpstr>Jednotky informace</vt:lpstr>
      <vt:lpstr>Složky (adresáře)</vt:lpstr>
      <vt:lpstr>Soubory </vt:lpstr>
      <vt:lpstr>Název projektu : Objevujeme svět kolem nás Reg. číslo projektu: CZ.1.07/1.4.00/21.2040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informace</dc:title>
  <dc:creator>kolsma</dc:creator>
  <cp:lastModifiedBy>R. Smyčková</cp:lastModifiedBy>
  <cp:revision>13</cp:revision>
  <dcterms:created xsi:type="dcterms:W3CDTF">2011-02-21T10:03:35Z</dcterms:created>
  <dcterms:modified xsi:type="dcterms:W3CDTF">2013-07-16T18:31:35Z</dcterms:modified>
</cp:coreProperties>
</file>